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94" r:id="rId3"/>
    <p:sldId id="303" r:id="rId4"/>
    <p:sldId id="296" r:id="rId5"/>
    <p:sldId id="300" r:id="rId6"/>
    <p:sldId id="297" r:id="rId7"/>
    <p:sldId id="301" r:id="rId8"/>
    <p:sldId id="302" r:id="rId9"/>
    <p:sldId id="304" r:id="rId10"/>
    <p:sldId id="29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7232" y="1772816"/>
            <a:ext cx="8458200" cy="4390727"/>
          </a:xfrm>
        </p:spPr>
        <p:txBody>
          <a:bodyPr>
            <a:normAutofit/>
          </a:bodyPr>
          <a:lstStyle/>
          <a:p>
            <a:pPr algn="ctr"/>
            <a:br>
              <a:rPr lang="ru-RU" b="1" dirty="0">
                <a:effectLst/>
              </a:rPr>
            </a:br>
            <a:r>
              <a:rPr lang="ru-RU" b="1" dirty="0">
                <a:effectLst/>
              </a:rPr>
              <a:t> что надо знать родителям, чтобы помочь подростку преодолеть трудности».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 </a:t>
            </a:r>
          </a:p>
          <a:p>
            <a:endParaRPr lang="ru-RU" dirty="0"/>
          </a:p>
        </p:txBody>
      </p:sp>
      <p:pic>
        <p:nvPicPr>
          <p:cNvPr id="1026" name="Picture 2" descr="C:\Users\kirsanova_vg\картинки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85728"/>
            <a:ext cx="1428750" cy="1190625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DC3D3EA-2BE7-AE4F-898C-550BFE07E9F6}"/>
              </a:ext>
            </a:extLst>
          </p:cNvPr>
          <p:cNvSpPr txBox="1"/>
          <p:nvPr/>
        </p:nvSpPr>
        <p:spPr>
          <a:xfrm>
            <a:off x="4367539" y="5445224"/>
            <a:ext cx="4639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tx2"/>
                </a:solidFill>
              </a:rPr>
              <a:t>Першина Л.А., </a:t>
            </a:r>
            <a:r>
              <a:rPr lang="ru-RU" sz="2400" dirty="0" err="1">
                <a:solidFill>
                  <a:schemeClr val="tx2"/>
                </a:solidFill>
              </a:rPr>
              <a:t>к.психол.н</a:t>
            </a:r>
            <a:r>
              <a:rPr lang="ru-RU" sz="2400" dirty="0">
                <a:solidFill>
                  <a:schemeClr val="tx2"/>
                </a:solidFill>
              </a:rPr>
              <a:t>., доцент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effectLst/>
              </a:rPr>
              <a:t>условия доверительных детско-родительских отношений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Выражение любви</a:t>
            </a:r>
          </a:p>
          <a:p>
            <a:r>
              <a:rPr lang="ru-RU" dirty="0"/>
              <a:t>Заинтересованность</a:t>
            </a:r>
          </a:p>
          <a:p>
            <a:r>
              <a:rPr lang="ru-RU" dirty="0">
                <a:solidFill>
                  <a:srgbClr val="00B050"/>
                </a:solidFill>
              </a:rPr>
              <a:t>Доверие</a:t>
            </a:r>
          </a:p>
          <a:p>
            <a:r>
              <a:rPr lang="ru-RU" dirty="0">
                <a:solidFill>
                  <a:srgbClr val="FF0000"/>
                </a:solidFill>
              </a:rPr>
              <a:t>Контроль</a:t>
            </a:r>
          </a:p>
          <a:p>
            <a:r>
              <a:rPr lang="ru-RU" dirty="0"/>
              <a:t>Внимание</a:t>
            </a:r>
          </a:p>
          <a:p>
            <a:r>
              <a:rPr lang="ru-RU" dirty="0"/>
              <a:t>Поддержка</a:t>
            </a:r>
          </a:p>
          <a:p>
            <a:r>
              <a:rPr lang="ru-RU" dirty="0"/>
              <a:t>Честность</a:t>
            </a:r>
          </a:p>
        </p:txBody>
      </p:sp>
    </p:spTree>
    <p:extLst>
      <p:ext uri="{BB962C8B-B14F-4D97-AF65-F5344CB8AC3E}">
        <p14:creationId xmlns:p14="http://schemas.microsoft.com/office/powerpoint/2010/main" val="4041280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effectLst/>
              </a:rPr>
              <a:t>Риски подросткового кризиса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возрастной авантюризм </a:t>
            </a:r>
          </a:p>
          <a:p>
            <a:r>
              <a:rPr lang="ru-RU" dirty="0"/>
              <a:t>критиканство и непризнание авторитетов</a:t>
            </a:r>
          </a:p>
          <a:p>
            <a:r>
              <a:rPr lang="ru-RU" dirty="0"/>
              <a:t>эгоцентризм мышления </a:t>
            </a:r>
          </a:p>
          <a:p>
            <a:r>
              <a:rPr lang="ru-RU" dirty="0"/>
              <a:t>убежденность в своей уникальности </a:t>
            </a:r>
          </a:p>
          <a:p>
            <a:r>
              <a:rPr lang="ru-RU" dirty="0"/>
              <a:t>радикализм характера </a:t>
            </a:r>
            <a:r>
              <a:rPr lang="ru-RU" dirty="0">
                <a:solidFill>
                  <a:srgbClr val="FF0000"/>
                </a:solidFill>
              </a:rPr>
              <a:t>(возможно)</a:t>
            </a:r>
          </a:p>
          <a:p>
            <a:r>
              <a:rPr lang="ru-RU" dirty="0"/>
              <a:t>уязвимости к психогенным воздействиям</a:t>
            </a:r>
          </a:p>
        </p:txBody>
      </p:sp>
    </p:spTree>
    <p:extLst>
      <p:ext uri="{BB962C8B-B14F-4D97-AF65-F5344CB8AC3E}">
        <p14:creationId xmlns:p14="http://schemas.microsoft.com/office/powerpoint/2010/main" val="3001274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Контроль экспрессии у подростков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три способа (возможно):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«подавление» </a:t>
            </a:r>
            <a:r>
              <a:rPr lang="ru-RU" dirty="0"/>
              <a:t>(сокрытие выражения переживаемых эмоциональных состояний);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«маскировка»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(замена выражения переживаемого эмоционального состояния выражением другой эмоции);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«симуляция» </a:t>
            </a:r>
            <a:r>
              <a:rPr lang="ru-RU" dirty="0"/>
              <a:t>(притворство, демонстрация не переживаемых эмоций).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4032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Что должно насторожить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Меняется настроение(нестабильность, раздражительность, тревожность)</a:t>
            </a:r>
          </a:p>
          <a:p>
            <a:r>
              <a:rPr lang="ru-RU" dirty="0"/>
              <a:t>Появляются скрытность, обман, хитрость</a:t>
            </a:r>
          </a:p>
          <a:p>
            <a:r>
              <a:rPr lang="ru-RU" dirty="0"/>
              <a:t>Манипулирует близкими</a:t>
            </a:r>
          </a:p>
          <a:p>
            <a:r>
              <a:rPr lang="ru-RU" dirty="0"/>
              <a:t>Проводит время, не известно где и с кем</a:t>
            </a:r>
          </a:p>
          <a:p>
            <a:r>
              <a:rPr lang="ru-RU" dirty="0"/>
              <a:t>Исчезают вещи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798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Симптомы тревожных состояний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«</a:t>
            </a:r>
            <a:r>
              <a:rPr lang="ru-RU" dirty="0" err="1"/>
              <a:t>Взвинченость</a:t>
            </a:r>
            <a:r>
              <a:rPr lang="ru-RU" dirty="0"/>
              <a:t>», беспокойство, раздражительность, необъяснимые вспышки гнева</a:t>
            </a:r>
          </a:p>
          <a:p>
            <a:r>
              <a:rPr lang="ru-RU" dirty="0"/>
              <a:t>Страхи</a:t>
            </a:r>
          </a:p>
          <a:p>
            <a:r>
              <a:rPr lang="ru-RU" dirty="0"/>
              <a:t>Сложность концентрации</a:t>
            </a:r>
          </a:p>
          <a:p>
            <a:r>
              <a:rPr lang="ru-RU" dirty="0"/>
              <a:t>Нарушения сна</a:t>
            </a:r>
          </a:p>
          <a:p>
            <a:r>
              <a:rPr lang="ru-RU" dirty="0"/>
              <a:t>Нарушения питания</a:t>
            </a:r>
          </a:p>
          <a:p>
            <a:r>
              <a:rPr lang="ru-RU" dirty="0"/>
              <a:t>Астения</a:t>
            </a:r>
          </a:p>
        </p:txBody>
      </p:sp>
    </p:spTree>
    <p:extLst>
      <p:ext uri="{BB962C8B-B14F-4D97-AF65-F5344CB8AC3E}">
        <p14:creationId xmlns:p14="http://schemas.microsoft.com/office/powerpoint/2010/main" val="1546921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Симптомы депрессивных состояний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повышенная усталость</a:t>
            </a:r>
          </a:p>
          <a:p>
            <a:r>
              <a:rPr lang="ru-RU" dirty="0"/>
              <a:t>снижение интереса</a:t>
            </a:r>
          </a:p>
          <a:p>
            <a:r>
              <a:rPr lang="ru-RU" dirty="0"/>
              <a:t>нарушение сна</a:t>
            </a:r>
          </a:p>
          <a:p>
            <a:r>
              <a:rPr lang="ru-RU" dirty="0"/>
              <a:t>изменение веса</a:t>
            </a:r>
          </a:p>
          <a:p>
            <a:r>
              <a:rPr lang="ru-RU" dirty="0"/>
              <a:t>потеря аппетита</a:t>
            </a:r>
          </a:p>
          <a:p>
            <a:r>
              <a:rPr lang="ru-RU" dirty="0"/>
              <a:t>чувство вины или стыда</a:t>
            </a:r>
          </a:p>
          <a:p>
            <a:r>
              <a:rPr lang="ru-RU" dirty="0"/>
              <a:t>рассеянность</a:t>
            </a:r>
          </a:p>
          <a:p>
            <a:r>
              <a:rPr lang="ru-RU" dirty="0"/>
              <a:t>нежелание общаться </a:t>
            </a:r>
          </a:p>
          <a:p>
            <a:r>
              <a:rPr lang="ru-RU" dirty="0"/>
              <a:t>мысли о суициде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9755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Нельзя </a:t>
            </a:r>
            <a:r>
              <a:rPr lang="ru-RU" dirty="0"/>
              <a:t>делать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dirty="0"/>
              <a:t>оставлять одного</a:t>
            </a:r>
          </a:p>
          <a:p>
            <a:r>
              <a:rPr lang="ru-RU" sz="4400" dirty="0"/>
              <a:t>говорить «не говори глупостей»</a:t>
            </a:r>
          </a:p>
          <a:p>
            <a:r>
              <a:rPr lang="ru-RU" sz="4400" dirty="0"/>
              <a:t>говорить «мне бы твои проблемы»</a:t>
            </a:r>
          </a:p>
          <a:p>
            <a:r>
              <a:rPr lang="ru-RU" sz="4400" dirty="0"/>
              <a:t>вступать в дискуссию</a:t>
            </a:r>
          </a:p>
          <a:p>
            <a:r>
              <a:rPr lang="ru-RU" sz="4400" dirty="0"/>
              <a:t>вышучивать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8885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необходимо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Быть рядом</a:t>
            </a:r>
          </a:p>
          <a:p>
            <a:r>
              <a:rPr lang="ru-RU" sz="3600" dirty="0"/>
              <a:t>Разговаривать</a:t>
            </a:r>
          </a:p>
          <a:p>
            <a:r>
              <a:rPr lang="ru-RU" sz="3600" dirty="0"/>
              <a:t>Попросить рассказать и внимательно слушать</a:t>
            </a:r>
          </a:p>
          <a:p>
            <a:r>
              <a:rPr lang="ru-RU" sz="3600" dirty="0"/>
              <a:t>Побудить рассказать о том, что испытывает</a:t>
            </a:r>
          </a:p>
          <a:p>
            <a:r>
              <a:rPr lang="ru-RU" sz="3600" dirty="0"/>
              <a:t>Убедительно показать подростку, как его любят, как он дорог </a:t>
            </a:r>
          </a:p>
        </p:txBody>
      </p:sp>
    </p:spTree>
    <p:extLst>
      <p:ext uri="{BB962C8B-B14F-4D97-AF65-F5344CB8AC3E}">
        <p14:creationId xmlns:p14="http://schemas.microsoft.com/office/powerpoint/2010/main" val="4180445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взаимодействовать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Разговаривать, глядя в лицо (не спиной)</a:t>
            </a:r>
          </a:p>
          <a:p>
            <a:r>
              <a:rPr lang="ru-RU" dirty="0"/>
              <a:t>Расспрашивать заинтересованно</a:t>
            </a:r>
          </a:p>
          <a:p>
            <a:r>
              <a:rPr lang="ru-RU" dirty="0"/>
              <a:t>Слушать активно</a:t>
            </a:r>
          </a:p>
          <a:p>
            <a:r>
              <a:rPr lang="ru-RU" dirty="0"/>
              <a:t>Уважать «чувство взрослости» (просить помощи и благодарить за нее, советоваться - «Как ты думаешь?», «Как бы ты поступил?»)</a:t>
            </a:r>
          </a:p>
          <a:p>
            <a:r>
              <a:rPr lang="ru-RU" dirty="0"/>
              <a:t>Признавать свои ошибки и извиняться</a:t>
            </a:r>
          </a:p>
          <a:p>
            <a:r>
              <a:rPr lang="ru-RU" dirty="0"/>
              <a:t>Выказывать стремление к общению (не отмахиваться – «мне некогда»)</a:t>
            </a:r>
          </a:p>
          <a:p>
            <a:r>
              <a:rPr lang="ru-RU" dirty="0"/>
              <a:t>Не стесняться в выражении любви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2342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529</TotalTime>
  <Words>294</Words>
  <Application>Microsoft Macintosh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Franklin Gothic Book</vt:lpstr>
      <vt:lpstr>Franklin Gothic Medium</vt:lpstr>
      <vt:lpstr>Wingdings 2</vt:lpstr>
      <vt:lpstr>Трек</vt:lpstr>
      <vt:lpstr>  что надо знать родителям, чтобы помочь подростку преодолеть трудности». </vt:lpstr>
      <vt:lpstr>Риски подросткового кризиса</vt:lpstr>
      <vt:lpstr>Контроль экспрессии у подростков</vt:lpstr>
      <vt:lpstr>Что должно насторожить</vt:lpstr>
      <vt:lpstr>Симптомы тревожных состояний </vt:lpstr>
      <vt:lpstr>Симптомы депрессивных состояний  </vt:lpstr>
      <vt:lpstr>Нельзя делать</vt:lpstr>
      <vt:lpstr>Что необходимо</vt:lpstr>
      <vt:lpstr>Как взаимодействовать</vt:lpstr>
      <vt:lpstr>условия доверительных детско-родительских отношений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Корпоративная культура образовательного учреждения</dc:title>
  <dc:creator>Заовражнова Нина Александровна</dc:creator>
  <cp:lastModifiedBy>Walter Horst</cp:lastModifiedBy>
  <cp:revision>68</cp:revision>
  <dcterms:created xsi:type="dcterms:W3CDTF">2015-09-30T10:15:54Z</dcterms:created>
  <dcterms:modified xsi:type="dcterms:W3CDTF">2020-04-13T15:57:37Z</dcterms:modified>
</cp:coreProperties>
</file>