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7" r:id="rId10"/>
    <p:sldId id="264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0253" autoAdjust="0"/>
  </p:normalViewPr>
  <p:slideViewPr>
    <p:cSldViewPr snapToGrid="0" snapToObjects="1">
      <p:cViewPr varScale="1">
        <p:scale>
          <a:sx n="60" d="100"/>
          <a:sy n="60" d="100"/>
        </p:scale>
        <p:origin x="-102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6C2AF-DADE-4989-B490-67AF6272E41E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7662B-7DE2-4273-BCA8-422C7235D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7662B-7DE2-4273-BCA8-422C7235DA5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59F008-3018-0A48-A229-BE599C604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622" y="840259"/>
            <a:ext cx="11084010" cy="39541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anchor="ctr">
            <a:normAutofit/>
          </a:bodyPr>
          <a:lstStyle/>
          <a:p>
            <a:r>
              <a:rPr lang="ru-RU" b="1" i="1" dirty="0">
                <a:latin typeface="Constantia" panose="02030602050306030303" pitchFamily="18" charset="0"/>
              </a:rPr>
              <a:t>Методическое объединение учителей начальных классов</a:t>
            </a:r>
            <a:br>
              <a:rPr lang="ru-RU" b="1" i="1" dirty="0">
                <a:latin typeface="Constantia" panose="02030602050306030303" pitchFamily="18" charset="0"/>
              </a:rPr>
            </a:br>
            <a:r>
              <a:rPr lang="ru-RU" b="1" i="1" dirty="0">
                <a:latin typeface="Constantia" panose="02030602050306030303" pitchFamily="18" charset="0"/>
              </a:rPr>
              <a:t> </a:t>
            </a:r>
            <a:br>
              <a:rPr lang="ru-RU" b="1" i="1" dirty="0">
                <a:latin typeface="Constantia" panose="02030602050306030303" pitchFamily="18" charset="0"/>
              </a:rPr>
            </a:br>
            <a:r>
              <a:rPr lang="ru-RU" b="1" i="1" dirty="0">
                <a:latin typeface="Constantia" panose="02030602050306030303" pitchFamily="18" charset="0"/>
              </a:rPr>
              <a:t>Председатель </a:t>
            </a:r>
            <a:r>
              <a:rPr lang="ru-RU" b="1" i="1" dirty="0" smtClean="0">
                <a:latin typeface="Constantia" panose="02030602050306030303" pitchFamily="18" charset="0"/>
              </a:rPr>
              <a:t>– </a:t>
            </a:r>
            <a:br>
              <a:rPr lang="ru-RU" b="1" i="1" dirty="0" smtClean="0">
                <a:latin typeface="Constantia" panose="02030602050306030303" pitchFamily="18" charset="0"/>
              </a:rPr>
            </a:br>
            <a:r>
              <a:rPr lang="ru-RU" b="1" i="1" dirty="0" smtClean="0">
                <a:latin typeface="Constantia" panose="02030602050306030303" pitchFamily="18" charset="0"/>
              </a:rPr>
              <a:t>Голик Ирина Анатольевна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6147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740C19B-6F44-4944-9498-3A3B94940D8A}"/>
              </a:ext>
            </a:extLst>
          </p:cNvPr>
          <p:cNvSpPr/>
          <p:nvPr/>
        </p:nvSpPr>
        <p:spPr>
          <a:xfrm>
            <a:off x="243193" y="0"/>
            <a:ext cx="10894978" cy="1070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15000"/>
              </a:lnSpc>
              <a:spcAft>
                <a:spcPts val="1000"/>
              </a:spcAft>
              <a:tabLst>
                <a:tab pos="449580" algn="l"/>
              </a:tabLst>
            </a:pPr>
            <a:r>
              <a:rPr lang="ru-RU" sz="2400" b="1" i="1" dirty="0">
                <a:latin typeface="Times" pitchFamily="2" charset="0"/>
                <a:ea typeface="Droid Sans Fallback"/>
                <a:cs typeface="Times New Roman" panose="02020603050405020304" pitchFamily="18" charset="0"/>
              </a:rPr>
              <a:t>График </a:t>
            </a:r>
            <a:r>
              <a:rPr lang="ru-RU" sz="2400" b="1" i="1" dirty="0" err="1">
                <a:latin typeface="Times" pitchFamily="2" charset="0"/>
                <a:ea typeface="Droid Sans Fallback"/>
                <a:cs typeface="Times New Roman" panose="02020603050405020304" pitchFamily="18" charset="0"/>
              </a:rPr>
              <a:t>взаимопосещения</a:t>
            </a:r>
            <a:r>
              <a:rPr lang="ru-RU" sz="2400" b="1" i="1" dirty="0">
                <a:latin typeface="Times" pitchFamily="2" charset="0"/>
                <a:ea typeface="Droid Sans Fallback"/>
                <a:cs typeface="Times New Roman" panose="02020603050405020304" pitchFamily="18" charset="0"/>
              </a:rPr>
              <a:t> уроков в гимназии №11 </a:t>
            </a:r>
            <a:endParaRPr lang="ru-RU" sz="2400" i="1" dirty="0">
              <a:latin typeface="Times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15000"/>
              </a:lnSpc>
              <a:spcAft>
                <a:spcPts val="1000"/>
              </a:spcAft>
              <a:tabLst>
                <a:tab pos="449580" algn="l"/>
              </a:tabLst>
            </a:pPr>
            <a:r>
              <a:rPr lang="ru-RU" sz="2400" b="1" i="1" dirty="0">
                <a:latin typeface="Times" pitchFamily="2" charset="0"/>
                <a:ea typeface="Droid Sans Fallback"/>
                <a:cs typeface="Times New Roman" panose="02020603050405020304" pitchFamily="18" charset="0"/>
              </a:rPr>
              <a:t> на </a:t>
            </a:r>
            <a:r>
              <a:rPr lang="ru-RU" sz="2400" b="1" i="1" dirty="0" smtClean="0">
                <a:latin typeface="Times" pitchFamily="2" charset="0"/>
                <a:ea typeface="Droid Sans Fallback"/>
                <a:cs typeface="Times New Roman" panose="02020603050405020304" pitchFamily="18" charset="0"/>
              </a:rPr>
              <a:t>2020-2021 </a:t>
            </a:r>
            <a:r>
              <a:rPr lang="ru-RU" sz="2400" b="1" i="1" dirty="0">
                <a:latin typeface="Times" pitchFamily="2" charset="0"/>
                <a:ea typeface="Droid Sans Fallback"/>
                <a:cs typeface="Times New Roman" panose="02020603050405020304" pitchFamily="18" charset="0"/>
              </a:rPr>
              <a:t>учебный год</a:t>
            </a:r>
            <a:endParaRPr lang="ru-RU" sz="2400" i="1" dirty="0">
              <a:effectLst/>
              <a:latin typeface="Times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DB29E8AE-C057-274A-A9CD-09442CBBC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7342532"/>
              </p:ext>
            </p:extLst>
          </p:nvPr>
        </p:nvGraphicFramePr>
        <p:xfrm>
          <a:off x="91493" y="1147864"/>
          <a:ext cx="12100507" cy="552531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35411">
                  <a:extLst>
                    <a:ext uri="{9D8B030D-6E8A-4147-A177-3AD203B41FA5}">
                      <a16:colId xmlns="" xmlns:a16="http://schemas.microsoft.com/office/drawing/2014/main" val="660676333"/>
                    </a:ext>
                  </a:extLst>
                </a:gridCol>
                <a:gridCol w="1219580">
                  <a:extLst>
                    <a:ext uri="{9D8B030D-6E8A-4147-A177-3AD203B41FA5}">
                      <a16:colId xmlns="" xmlns:a16="http://schemas.microsoft.com/office/drawing/2014/main" val="2267160851"/>
                    </a:ext>
                  </a:extLst>
                </a:gridCol>
                <a:gridCol w="1219580">
                  <a:extLst>
                    <a:ext uri="{9D8B030D-6E8A-4147-A177-3AD203B41FA5}">
                      <a16:colId xmlns="" xmlns:a16="http://schemas.microsoft.com/office/drawing/2014/main" val="634861797"/>
                    </a:ext>
                  </a:extLst>
                </a:gridCol>
                <a:gridCol w="1219580">
                  <a:extLst>
                    <a:ext uri="{9D8B030D-6E8A-4147-A177-3AD203B41FA5}">
                      <a16:colId xmlns="" xmlns:a16="http://schemas.microsoft.com/office/drawing/2014/main" val="4248154577"/>
                    </a:ext>
                  </a:extLst>
                </a:gridCol>
                <a:gridCol w="1164018">
                  <a:extLst>
                    <a:ext uri="{9D8B030D-6E8A-4147-A177-3AD203B41FA5}">
                      <a16:colId xmlns="" xmlns:a16="http://schemas.microsoft.com/office/drawing/2014/main" val="1668865153"/>
                    </a:ext>
                  </a:extLst>
                </a:gridCol>
                <a:gridCol w="1219580">
                  <a:extLst>
                    <a:ext uri="{9D8B030D-6E8A-4147-A177-3AD203B41FA5}">
                      <a16:colId xmlns="" xmlns:a16="http://schemas.microsoft.com/office/drawing/2014/main" val="746742365"/>
                    </a:ext>
                  </a:extLst>
                </a:gridCol>
                <a:gridCol w="1219580">
                  <a:extLst>
                    <a:ext uri="{9D8B030D-6E8A-4147-A177-3AD203B41FA5}">
                      <a16:colId xmlns="" xmlns:a16="http://schemas.microsoft.com/office/drawing/2014/main" val="2759735528"/>
                    </a:ext>
                  </a:extLst>
                </a:gridCol>
                <a:gridCol w="1219580">
                  <a:extLst>
                    <a:ext uri="{9D8B030D-6E8A-4147-A177-3AD203B41FA5}">
                      <a16:colId xmlns="" xmlns:a16="http://schemas.microsoft.com/office/drawing/2014/main" val="2500441600"/>
                    </a:ext>
                  </a:extLst>
                </a:gridCol>
                <a:gridCol w="1219580">
                  <a:extLst>
                    <a:ext uri="{9D8B030D-6E8A-4147-A177-3AD203B41FA5}">
                      <a16:colId xmlns="" xmlns:a16="http://schemas.microsoft.com/office/drawing/2014/main" val="4204632601"/>
                    </a:ext>
                  </a:extLst>
                </a:gridCol>
                <a:gridCol w="1164018">
                  <a:extLst>
                    <a:ext uri="{9D8B030D-6E8A-4147-A177-3AD203B41FA5}">
                      <a16:colId xmlns="" xmlns:a16="http://schemas.microsoft.com/office/drawing/2014/main" val="734123998"/>
                    </a:ext>
                  </a:extLst>
                </a:gridCol>
              </a:tblGrid>
              <a:tr h="329183">
                <a:tc rowSpan="2"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ФИО учителя, дающие урок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 gridSpan="9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Учителя, посещающие урок.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8345598"/>
                  </a:ext>
                </a:extLst>
              </a:tr>
              <a:tr h="859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сентябрь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октябрь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ноябрь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декабрь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январь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февраль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март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апрель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май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extLst>
                  <a:ext uri="{0D108BD9-81ED-4DB2-BD59-A6C34878D82A}">
                    <a16:rowId xmlns="" xmlns:a16="http://schemas.microsoft.com/office/drawing/2014/main" val="153992243"/>
                  </a:ext>
                </a:extLst>
              </a:tr>
              <a:tr h="541219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Затрова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С.К.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Голик И.А.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</a:rPr>
                        <a:t>Петькова</a:t>
                      </a:r>
                      <a:r>
                        <a:rPr lang="ru-RU" sz="1200" baseline="0" dirty="0" smtClean="0">
                          <a:effectLst/>
                        </a:rPr>
                        <a:t> В.А.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Кирпичева С.Л.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Пасова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И.С.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>
                          <a:effectLst/>
                        </a:rPr>
                        <a:t>Корченкова</a:t>
                      </a:r>
                      <a:r>
                        <a:rPr lang="ru-RU" sz="1200" dirty="0">
                          <a:effectLst/>
                        </a:rPr>
                        <a:t> Л.Е.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Романова Н.О.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Голик И.А.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Кирпичева С.Л.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Романова Н.О.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extLst>
                  <a:ext uri="{0D108BD9-81ED-4DB2-BD59-A6C34878D82A}">
                    <a16:rowId xmlns="" xmlns:a16="http://schemas.microsoft.com/office/drawing/2014/main" val="1302081333"/>
                  </a:ext>
                </a:extLst>
              </a:tr>
              <a:tr h="820021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Голик И.А.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449580" algn="l"/>
                        </a:tabLst>
                        <a:defRPr/>
                      </a:pPr>
                      <a:r>
                        <a:rPr lang="ru-RU" sz="12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Затрова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С.К.</a:t>
                      </a:r>
                      <a:endParaRPr lang="ru-RU" sz="1200" dirty="0" smtClean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Романова Н.О.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</a:rPr>
                        <a:t>Петькова</a:t>
                      </a:r>
                      <a:r>
                        <a:rPr lang="ru-RU" sz="1200" dirty="0" smtClean="0">
                          <a:effectLst/>
                        </a:rPr>
                        <a:t> В.А.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Кирпичева С.Л.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Пасова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И.С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Корченкова Л.Е.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Затрова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С.К.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Корченкова Л.Е.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Кирпичева С.Л.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extLst>
                  <a:ext uri="{0D108BD9-81ED-4DB2-BD59-A6C34878D82A}">
                    <a16:rowId xmlns="" xmlns:a16="http://schemas.microsoft.com/office/drawing/2014/main" val="3333668266"/>
                  </a:ext>
                </a:extLst>
              </a:tr>
              <a:tr h="541219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</a:rPr>
                        <a:t>Петькова</a:t>
                      </a:r>
                      <a:r>
                        <a:rPr lang="ru-RU" sz="1200" baseline="0" dirty="0" smtClean="0">
                          <a:effectLst/>
                        </a:rPr>
                        <a:t> В.А.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Корченкова Л.Е.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</a:rPr>
                        <a:t>Затрова</a:t>
                      </a:r>
                      <a:r>
                        <a:rPr lang="ru-RU" sz="1200" dirty="0" smtClean="0">
                          <a:effectLst/>
                        </a:rPr>
                        <a:t> С.К.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Голик И.А.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Романова Н.О.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Кирпичева С.Л.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</a:rPr>
                        <a:t>Пасова</a:t>
                      </a:r>
                      <a:r>
                        <a:rPr lang="ru-RU" sz="1200" dirty="0" smtClean="0">
                          <a:effectLst/>
                        </a:rPr>
                        <a:t> И.С.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Кирпичева С.Л.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Голик И.А.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Хаханова В.А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extLst>
                  <a:ext uri="{0D108BD9-81ED-4DB2-BD59-A6C34878D82A}">
                    <a16:rowId xmlns="" xmlns:a16="http://schemas.microsoft.com/office/drawing/2014/main" val="1684814170"/>
                  </a:ext>
                </a:extLst>
              </a:tr>
              <a:tr h="541219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Пасова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И.С.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Романова Н.О.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>
                          <a:effectLst/>
                        </a:rPr>
                        <a:t>Корченкова</a:t>
                      </a:r>
                      <a:r>
                        <a:rPr lang="ru-RU" sz="1200" dirty="0">
                          <a:effectLst/>
                        </a:rPr>
                        <a:t> Л.Е.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</a:rPr>
                        <a:t>Затрова</a:t>
                      </a:r>
                      <a:r>
                        <a:rPr lang="ru-RU" sz="1200" baseline="0" dirty="0" smtClean="0">
                          <a:effectLst/>
                        </a:rPr>
                        <a:t> С.К.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Голик И.А.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</a:rPr>
                        <a:t>Петькова</a:t>
                      </a:r>
                      <a:r>
                        <a:rPr lang="ru-RU" sz="1200" dirty="0" smtClean="0">
                          <a:effectLst/>
                        </a:rPr>
                        <a:t> В.А.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Кирпичева С.Л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</a:rPr>
                        <a:t>Петькова</a:t>
                      </a:r>
                      <a:r>
                        <a:rPr lang="ru-RU" sz="1200" baseline="0" dirty="0" smtClean="0">
                          <a:effectLst/>
                        </a:rPr>
                        <a:t> В.А.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Затрова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С.К.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Романова Н.О.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extLst>
                  <a:ext uri="{0D108BD9-81ED-4DB2-BD59-A6C34878D82A}">
                    <a16:rowId xmlns="" xmlns:a16="http://schemas.microsoft.com/office/drawing/2014/main" val="3259435217"/>
                  </a:ext>
                </a:extLst>
              </a:tr>
              <a:tr h="541219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Кирпичева С.Л.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Романова Н.О.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Корченкова Л.Е.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</a:rPr>
                        <a:t>Пасова</a:t>
                      </a:r>
                      <a:r>
                        <a:rPr lang="ru-RU" sz="1200" dirty="0" smtClean="0">
                          <a:effectLst/>
                        </a:rPr>
                        <a:t> И.С.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</a:rPr>
                        <a:t>Затрова</a:t>
                      </a:r>
                      <a:r>
                        <a:rPr lang="ru-RU" sz="1200" dirty="0" smtClean="0">
                          <a:effectLst/>
                        </a:rPr>
                        <a:t> С.К.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Голик И.А.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</a:rPr>
                        <a:t>Петькова</a:t>
                      </a:r>
                      <a:r>
                        <a:rPr lang="ru-RU" sz="1200" dirty="0" smtClean="0">
                          <a:effectLst/>
                        </a:rPr>
                        <a:t> В.А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Пасова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И.С.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Романова Н.О.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Голик И.А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extLst>
                  <a:ext uri="{0D108BD9-81ED-4DB2-BD59-A6C34878D82A}">
                    <a16:rowId xmlns="" xmlns:a16="http://schemas.microsoft.com/office/drawing/2014/main" val="1851738003"/>
                  </a:ext>
                </a:extLst>
              </a:tr>
              <a:tr h="81068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Корченкова Л.Е.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</a:rPr>
                        <a:t>Петькова</a:t>
                      </a:r>
                      <a:r>
                        <a:rPr lang="ru-RU" sz="1200" dirty="0" smtClean="0">
                          <a:effectLst/>
                        </a:rPr>
                        <a:t> В.А.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</a:rPr>
                        <a:t>Пасова</a:t>
                      </a:r>
                      <a:r>
                        <a:rPr lang="ru-RU" sz="1200" dirty="0" smtClean="0">
                          <a:effectLst/>
                        </a:rPr>
                        <a:t> И.С.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Романова Н.О.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Кирпичева С.Л.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</a:rPr>
                        <a:t>Затрова</a:t>
                      </a:r>
                      <a:r>
                        <a:rPr lang="ru-RU" sz="1200" dirty="0" smtClean="0">
                          <a:effectLst/>
                        </a:rPr>
                        <a:t> С.К.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Голик И.А.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Романова Н.О.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</a:rPr>
                        <a:t>ПетьковаВ.А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Невзорова Г.А.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extLst>
                  <a:ext uri="{0D108BD9-81ED-4DB2-BD59-A6C34878D82A}">
                    <a16:rowId xmlns="" xmlns:a16="http://schemas.microsoft.com/office/drawing/2014/main" val="3759844728"/>
                  </a:ext>
                </a:extLst>
              </a:tr>
              <a:tr h="541219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Романова Н.О.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Кирпичева С.Л.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Голик И.А.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Корченкова Л.Е.</a:t>
                      </a:r>
                      <a:endParaRPr lang="ru-RU" sz="12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</a:rPr>
                        <a:t>Петькова</a:t>
                      </a:r>
                      <a:r>
                        <a:rPr lang="ru-RU" sz="1200" baseline="0" dirty="0" smtClean="0">
                          <a:effectLst/>
                        </a:rPr>
                        <a:t> В.А.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</a:rPr>
                        <a:t>Пасова</a:t>
                      </a:r>
                      <a:r>
                        <a:rPr lang="ru-RU" sz="1200" dirty="0" smtClean="0">
                          <a:effectLst/>
                        </a:rPr>
                        <a:t> И.С.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</a:rPr>
                        <a:t>Затрова</a:t>
                      </a:r>
                      <a:r>
                        <a:rPr lang="ru-RU" sz="1200" dirty="0" smtClean="0">
                          <a:effectLst/>
                        </a:rPr>
                        <a:t> С.К.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>
                          <a:effectLst/>
                        </a:rPr>
                        <a:t>Корченкова</a:t>
                      </a:r>
                      <a:r>
                        <a:rPr lang="ru-RU" sz="1200" dirty="0">
                          <a:effectLst/>
                        </a:rPr>
                        <a:t> Л.Е.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Пасова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И.С.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err="1">
                          <a:effectLst/>
                        </a:rPr>
                        <a:t>Пилесина</a:t>
                      </a:r>
                      <a:r>
                        <a:rPr lang="ru-RU" sz="1200" dirty="0">
                          <a:effectLst/>
                        </a:rPr>
                        <a:t> Т.С.</a:t>
                      </a:r>
                      <a:endParaRPr lang="ru-RU" sz="12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extLst>
                  <a:ext uri="{0D108BD9-81ED-4DB2-BD59-A6C34878D82A}">
                    <a16:rowId xmlns="" xmlns:a16="http://schemas.microsoft.com/office/drawing/2014/main" val="311973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8285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МАтериал для педсовета 2019\фото для педсовета\открытый урок математ 1 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1204" y="298600"/>
            <a:ext cx="5464652" cy="2494386"/>
          </a:xfrm>
          <a:prstGeom prst="rect">
            <a:avLst/>
          </a:prstGeom>
          <a:noFill/>
        </p:spPr>
      </p:pic>
      <p:pic>
        <p:nvPicPr>
          <p:cNvPr id="3" name="Picture 8" descr="C:\Users\user\Desktop\Неделя наук\МАТЕМ\мматем 2 нед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6075" y="3340331"/>
            <a:ext cx="4296762" cy="3222572"/>
          </a:xfrm>
          <a:prstGeom prst="rect">
            <a:avLst/>
          </a:prstGeom>
          <a:noFill/>
        </p:spPr>
      </p:pic>
      <p:pic>
        <p:nvPicPr>
          <p:cNvPr id="4" name="Picture 7" descr="C:\Users\user\Desktop\Неделя наук\литер\литер 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0927" y="3292487"/>
            <a:ext cx="4360553" cy="3270416"/>
          </a:xfrm>
          <a:prstGeom prst="rect">
            <a:avLst/>
          </a:prstGeom>
          <a:noFill/>
        </p:spPr>
      </p:pic>
      <p:pic>
        <p:nvPicPr>
          <p:cNvPr id="5" name="Picture 3" descr="C:\Users\user\Desktop\IMG-20201030-WA001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3409" y="298600"/>
            <a:ext cx="2107981" cy="2810641"/>
          </a:xfrm>
          <a:prstGeom prst="rect">
            <a:avLst/>
          </a:prstGeom>
          <a:noFill/>
        </p:spPr>
      </p:pic>
      <p:pic>
        <p:nvPicPr>
          <p:cNvPr id="6" name="Picture 2" descr="C:\Users\user\Desktop\IMG-20201030-WA001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357493" y="412393"/>
            <a:ext cx="2025211" cy="2700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99F6BE-A335-384E-8AB5-925C0E34B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964692"/>
            <a:ext cx="8537383" cy="429797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b="1" i="1" dirty="0">
                <a:latin typeface="Times" pitchFamily="2" charset="0"/>
              </a:rPr>
              <a:t>Методическая тема </a:t>
            </a:r>
            <a:r>
              <a:rPr lang="ru-RU" b="1" i="1" dirty="0" smtClean="0">
                <a:latin typeface="Times" pitchFamily="2" charset="0"/>
              </a:rPr>
              <a:t/>
            </a:r>
            <a:br>
              <a:rPr lang="ru-RU" b="1" i="1" dirty="0" smtClean="0">
                <a:latin typeface="Times" pitchFamily="2" charset="0"/>
              </a:rPr>
            </a:br>
            <a:r>
              <a:rPr lang="ru-RU" b="1" i="1" dirty="0" smtClean="0">
                <a:latin typeface="Times" pitchFamily="2" charset="0"/>
              </a:rPr>
              <a:t> </a:t>
            </a:r>
            <a:r>
              <a:rPr lang="ru-RU" b="1" i="1" dirty="0">
                <a:latin typeface="Times" pitchFamily="2" charset="0"/>
              </a:rPr>
              <a:t>на </a:t>
            </a:r>
            <a:r>
              <a:rPr lang="ru-RU" b="1" i="1" dirty="0" smtClean="0">
                <a:latin typeface="Times" pitchFamily="2" charset="0"/>
              </a:rPr>
              <a:t>учебный год</a:t>
            </a:r>
            <a:br>
              <a:rPr lang="ru-RU" b="1" i="1" dirty="0" smtClean="0">
                <a:latin typeface="Times" pitchFamily="2" charset="0"/>
              </a:rPr>
            </a:br>
            <a:r>
              <a:rPr lang="ru-RU" i="1" dirty="0" smtClean="0">
                <a:latin typeface="Times" pitchFamily="2" charset="0"/>
              </a:rPr>
              <a:t/>
            </a:r>
            <a:br>
              <a:rPr lang="ru-RU" i="1" dirty="0" smtClean="0">
                <a:latin typeface="Times" pitchFamily="2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«Особенности использования технологии смыслового чтения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компонента успешного формирования функциональной грамотности»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latin typeface="Times" pitchFamily="2" charset="0"/>
              </a:rPr>
              <a:t/>
            </a:r>
            <a:br>
              <a:rPr lang="ru-RU" i="1" dirty="0">
                <a:latin typeface="Times" pitchFamily="2" charset="0"/>
              </a:rPr>
            </a:br>
            <a:endParaRPr lang="ru-RU" i="1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027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9332A2C-4901-874C-9E54-0917176E7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8604" y="593388"/>
            <a:ext cx="9435830" cy="573931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Повышение качества образовательного процесса через применение современных подходов к формированию навыка смыслового чтения в образовательной деятельности.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661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0554A7-A91D-164C-B6B5-4442E9231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141" y="233465"/>
            <a:ext cx="9698476" cy="6410526"/>
          </a:xfrm>
          <a:pattFill prst="ltUp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pPr algn="l"/>
            <a:r>
              <a:rPr lang="ru-RU" sz="2000" b="1" dirty="0">
                <a:latin typeface="Times" pitchFamily="2" charset="0"/>
                <a:cs typeface="Apple Chancery" panose="03020702040506060504" pitchFamily="66" charset="-79"/>
              </a:rPr>
              <a:t>Задачи </a:t>
            </a:r>
            <a:r>
              <a:rPr lang="ru-RU" sz="2000" b="1" dirty="0" smtClean="0">
                <a:latin typeface="Times" pitchFamily="2" charset="0"/>
                <a:cs typeface="Apple Chancery" panose="03020702040506060504" pitchFamily="66" charset="-79"/>
              </a:rPr>
              <a:t>на учебный </a:t>
            </a:r>
            <a:r>
              <a:rPr lang="ru-RU" sz="2000" b="1" dirty="0">
                <a:latin typeface="Times" pitchFamily="2" charset="0"/>
                <a:cs typeface="Apple Chancery" panose="03020702040506060504" pitchFamily="66" charset="-79"/>
              </a:rPr>
              <a:t>год</a:t>
            </a:r>
            <a:r>
              <a:rPr lang="ru-RU" sz="2000" dirty="0">
                <a:latin typeface="Times" pitchFamily="2" charset="0"/>
                <a:cs typeface="Apple Chancery" panose="03020702040506060504" pitchFamily="66" charset="-79"/>
              </a:rPr>
              <a:t/>
            </a:r>
            <a:br>
              <a:rPr lang="ru-RU" sz="2000" dirty="0">
                <a:latin typeface="Times" pitchFamily="2" charset="0"/>
                <a:cs typeface="Apple Chancery" panose="03020702040506060504" pitchFamily="66" charset="-79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1.Совершенствовать профессиональное мастерство учителей в ходе изучения теоретических основ технологии смыслового чтения.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Создать условия для достижения высокого качества образования;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Формировать у учащихся умения смыслового чтения и извлечения необходимой информации из прослушанных и прочитанных текстов различных жанров.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Способствовать активизации познавательной деятельности учащихся с целью повышения качества знаний через использование методов и приёмов смыслового чтения.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5.Совершенствовать  методику преподавания для организации работы с учащимися  мотивированными на учебу и с  низкой мотивацией обучения.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6.Продолжить работу по реализации ФГОС.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7.Развивать и совершенствовать систему работы  и поддержки одаренных учащихся.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8.Использовать инновационные технологии для повышения качества образования.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9.Продолжить работу по темам самообразования, активизировать работу по выявлению и обобщению, распространению передового педагогического опыта творчески работающих педагогов.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10.Создать условия для формирования и развития профессиональных компетенций учителя.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221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B7B01DF-9A5E-074E-AE24-B28E5FE7F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663" y="321013"/>
            <a:ext cx="10437780" cy="612842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Направления методической работы: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Заседания МО.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Аттестация учителей, организация методической помощи аттестующимся педагогическим работникам.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Изучение и распространение передового педагогического опыта педагогов.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Повышение квалификации учителей (самообразование, курсовая подготовка, участие в семинарах, конференциях, мастер-классах)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Участие учителей в конкурсах педагогического мастерства.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Проведение мониторинговых мероприятий.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Внеурочная деятельность по предмету.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Обобщение и представление опыта работы учителей (открытые уроки, мастер-классы, творческие отчеты, публикации, разработка методических материалов) на различных уровнях.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Обеспечение преемственности при организации образовательного процесса.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Организация работы с одаренными детьми.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Работа с молодыми и вновь прибывшими педагогами.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780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B7B01DF-9A5E-074E-AE24-B28E5FE7F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663" y="204952"/>
            <a:ext cx="10437780" cy="577017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Формы методической работы: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Открытые уроки и внеклассные мероприятия.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Творческие группы, творческие отчеты учителей.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Участие педагогов в профессиональных и творческих конкурсах.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Круглые столы, семинары,   мастер-классы, презентация опыта, преемственность в работе с учителями-предметниками.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Целевые и взаимные посещения уроков с последующим об­суждением их результатов.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Информационная деятельность: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Изучение новинок в методической литературе в целях совершенствования педагогической деятельности.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Продолжить знакомство с ФГОС начального общего образования.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Пополнение тематической папки «Методические объединения учителей начальных классов».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7804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7746CB06-71EC-B64D-A3B8-F587E430E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166" y="133365"/>
            <a:ext cx="824905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 методического объединения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="" xmlns:a16="http://schemas.microsoft.com/office/drawing/2014/main" id="{4C046533-B35D-F64C-9E18-C3872F8735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466256"/>
              </p:ext>
            </p:extLst>
          </p:nvPr>
        </p:nvGraphicFramePr>
        <p:xfrm>
          <a:off x="488731" y="696373"/>
          <a:ext cx="11272344" cy="6183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9176">
                  <a:extLst>
                    <a:ext uri="{9D8B030D-6E8A-4147-A177-3AD203B41FA5}">
                      <a16:colId xmlns="" xmlns:a16="http://schemas.microsoft.com/office/drawing/2014/main" val="629543878"/>
                    </a:ext>
                  </a:extLst>
                </a:gridCol>
                <a:gridCol w="3079541">
                  <a:extLst>
                    <a:ext uri="{9D8B030D-6E8A-4147-A177-3AD203B41FA5}">
                      <a16:colId xmlns="" xmlns:a16="http://schemas.microsoft.com/office/drawing/2014/main" val="1862424025"/>
                    </a:ext>
                  </a:extLst>
                </a:gridCol>
                <a:gridCol w="882868">
                  <a:extLst>
                    <a:ext uri="{9D8B030D-6E8A-4147-A177-3AD203B41FA5}">
                      <a16:colId xmlns="" xmlns:a16="http://schemas.microsoft.com/office/drawing/2014/main" val="2065545963"/>
                    </a:ext>
                  </a:extLst>
                </a:gridCol>
                <a:gridCol w="1403132">
                  <a:extLst>
                    <a:ext uri="{9D8B030D-6E8A-4147-A177-3AD203B41FA5}">
                      <a16:colId xmlns="" xmlns:a16="http://schemas.microsoft.com/office/drawing/2014/main" val="3835031826"/>
                    </a:ext>
                  </a:extLst>
                </a:gridCol>
                <a:gridCol w="1907627">
                  <a:extLst>
                    <a:ext uri="{9D8B030D-6E8A-4147-A177-3AD203B41FA5}">
                      <a16:colId xmlns="" xmlns:a16="http://schemas.microsoft.com/office/drawing/2014/main" val="219425055"/>
                    </a:ext>
                  </a:extLst>
                </a:gridCol>
              </a:tblGrid>
              <a:tr h="9222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</a:rPr>
                        <a:t>ФИО учителя</a:t>
                      </a:r>
                      <a:endParaRPr lang="ru-RU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37" marR="25737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</a:rPr>
                        <a:t>Занимаемая должность</a:t>
                      </a:r>
                      <a:endParaRPr lang="ru-RU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37" marR="25737" marT="0" marB="0" anchor="ctr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</a:rPr>
                        <a:t>Стаж работы</a:t>
                      </a:r>
                      <a:endParaRPr lang="ru-RU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37" marR="25737" marT="0" marB="0" anchor="ctr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</a:rPr>
                        <a:t>Квалификационная категория</a:t>
                      </a:r>
                      <a:endParaRPr lang="ru-RU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37" marR="25737" marT="0" marB="0" anchor="ctr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</a:rPr>
                        <a:t>Класс</a:t>
                      </a:r>
                      <a:endParaRPr lang="ru-RU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37" marR="25737" marT="0" marB="0" anchor="ctr"/>
                </a:tc>
                <a:extLst>
                  <a:ext uri="{0D108BD9-81ED-4DB2-BD59-A6C34878D82A}">
                    <a16:rowId xmlns="" xmlns:a16="http://schemas.microsoft.com/office/drawing/2014/main" val="332574755"/>
                  </a:ext>
                </a:extLst>
              </a:tr>
              <a:tr h="545293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Затрова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Светлана Константиновна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737" marR="2573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начальных классов</a:t>
                      </a:r>
                      <a:endParaRPr lang="ru-RU" sz="1800" baseline="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Высшая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extLst>
                  <a:ext uri="{0D108BD9-81ED-4DB2-BD59-A6C34878D82A}">
                    <a16:rowId xmlns="" xmlns:a16="http://schemas.microsoft.com/office/drawing/2014/main" val="483517479"/>
                  </a:ext>
                </a:extLst>
              </a:tr>
              <a:tr h="308078"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Арефьева Лариса Владимировна</a:t>
                      </a:r>
                      <a:endParaRPr lang="ru-RU" sz="1800" baseline="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 anchor="ctr"/>
                </a:tc>
                <a:tc>
                  <a:txBody>
                    <a:bodyPr/>
                    <a:lstStyle/>
                    <a:p>
                      <a:pPr marL="25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начальных классов</a:t>
                      </a:r>
                      <a:endParaRPr lang="ru-RU" sz="1800" baseline="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800" baseline="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  <a:endParaRPr lang="ru-RU" sz="1800" baseline="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</a:t>
                      </a:r>
                      <a:endParaRPr lang="ru-RU" sz="1800" baseline="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extLst>
                  <a:ext uri="{0D108BD9-81ED-4DB2-BD59-A6C34878D82A}">
                    <a16:rowId xmlns="" xmlns:a16="http://schemas.microsoft.com/office/drawing/2014/main" val="3602271482"/>
                  </a:ext>
                </a:extLst>
              </a:tr>
              <a:tr h="60344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Корчевникова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Лариса Евгеньевна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 anchor="ctr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начальных классов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extLst>
                  <a:ext uri="{0D108BD9-81ED-4DB2-BD59-A6C34878D82A}">
                    <a16:rowId xmlns="" xmlns:a16="http://schemas.microsoft.com/office/drawing/2014/main" val="112233785"/>
                  </a:ext>
                </a:extLst>
              </a:tr>
              <a:tr h="46363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Кирпичева Светлана Леонтьевна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 anchor="ctr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начальных классов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extLst>
                  <a:ext uri="{0D108BD9-81ED-4DB2-BD59-A6C34878D82A}">
                    <a16:rowId xmlns="" xmlns:a16="http://schemas.microsoft.com/office/drawing/2014/main" val="1653380048"/>
                  </a:ext>
                </a:extLst>
              </a:tr>
              <a:tr h="60344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Петькова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Варвара Александровна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 anchor="ctr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начальных классов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Без категории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extLst>
                  <a:ext uri="{0D108BD9-81ED-4DB2-BD59-A6C34878D82A}">
                    <a16:rowId xmlns="" xmlns:a16="http://schemas.microsoft.com/office/drawing/2014/main" val="812530047"/>
                  </a:ext>
                </a:extLst>
              </a:tr>
              <a:tr h="60344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Голик Ирина Анатольевна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 anchor="ctr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Председатель МО</a:t>
                      </a:r>
                    </a:p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начальных классов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3Б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extLst>
                  <a:ext uri="{0D108BD9-81ED-4DB2-BD59-A6C34878D82A}">
                    <a16:rowId xmlns="" xmlns:a16="http://schemas.microsoft.com/office/drawing/2014/main" val="2432516282"/>
                  </a:ext>
                </a:extLst>
              </a:tr>
              <a:tr h="30172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Пилесина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Тамара Сергеевна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 anchor="ctr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начальных классов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extLst>
                  <a:ext uri="{0D108BD9-81ED-4DB2-BD59-A6C34878D82A}">
                    <a16:rowId xmlns="" xmlns:a16="http://schemas.microsoft.com/office/drawing/2014/main" val="720308784"/>
                  </a:ext>
                </a:extLst>
              </a:tr>
              <a:tr h="603449"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Невзорова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Галина Анатольевна</a:t>
                      </a:r>
                      <a:endParaRPr lang="ru-RU" sz="1800" baseline="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 anchor="ctr"/>
                </a:tc>
                <a:tc>
                  <a:txBody>
                    <a:bodyPr/>
                    <a:lstStyle/>
                    <a:p>
                      <a:pPr marL="25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начальных классов</a:t>
                      </a:r>
                      <a:endParaRPr lang="ru-RU" sz="1800" baseline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800" baseline="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</a:t>
                      </a:r>
                      <a:endParaRPr lang="ru-RU" sz="1800" baseline="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4Б</a:t>
                      </a:r>
                      <a:endParaRPr lang="ru-RU" sz="1800" baseline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extLst>
                  <a:ext uri="{0D108BD9-81ED-4DB2-BD59-A6C34878D82A}">
                    <a16:rowId xmlns="" xmlns:a16="http://schemas.microsoft.com/office/drawing/2014/main" val="1178247858"/>
                  </a:ext>
                </a:extLst>
              </a:tr>
              <a:tr h="603449"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Романова Наталья Олеговна</a:t>
                      </a:r>
                      <a:endParaRPr lang="ru-RU" sz="1800" baseline="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 anchor="ctr"/>
                </a:tc>
                <a:tc>
                  <a:txBody>
                    <a:bodyPr/>
                    <a:lstStyle/>
                    <a:p>
                      <a:pPr marL="25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 ГПД</a:t>
                      </a:r>
                      <a:endParaRPr lang="ru-RU" sz="1800" baseline="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 ГПД</a:t>
                      </a:r>
                      <a:endParaRPr lang="ru-RU" sz="1800" baseline="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extLst>
                  <a:ext uri="{0D108BD9-81ED-4DB2-BD59-A6C34878D82A}">
                    <a16:rowId xmlns="" xmlns:a16="http://schemas.microsoft.com/office/drawing/2014/main" val="3113500245"/>
                  </a:ext>
                </a:extLst>
              </a:tr>
              <a:tr h="603449"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Пасова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Ирина  Сергеевна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 anchor="ctr"/>
                </a:tc>
                <a:tc>
                  <a:txBody>
                    <a:bodyPr/>
                    <a:lstStyle/>
                    <a:p>
                      <a:pPr marL="25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 ГПД</a:t>
                      </a:r>
                      <a:endParaRPr lang="ru-RU" sz="1800" baseline="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lang="ru-RU" sz="1800" baseline="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  <a:endParaRPr lang="ru-RU" sz="1800" baseline="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tc>
                  <a:txBody>
                    <a:bodyPr/>
                    <a:lstStyle/>
                    <a:p>
                      <a:pPr marL="25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 ГПД</a:t>
                      </a:r>
                      <a:endParaRPr lang="ru-RU" sz="180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5737" marR="25737" marT="0" marB="0"/>
                </a:tc>
                <a:extLst>
                  <a:ext uri="{0D108BD9-81ED-4DB2-BD59-A6C34878D82A}">
                    <a16:rowId xmlns="" xmlns:a16="http://schemas.microsoft.com/office/drawing/2014/main" val="188356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8716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8944DA3-8462-8941-BC5C-026ED72C8BF9}"/>
              </a:ext>
            </a:extLst>
          </p:cNvPr>
          <p:cNvSpPr/>
          <p:nvPr/>
        </p:nvSpPr>
        <p:spPr>
          <a:xfrm>
            <a:off x="1308786" y="330740"/>
            <a:ext cx="9200788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NewRoman"/>
                <a:ea typeface="Calibri" panose="020F0502020204030204" pitchFamily="34" charset="0"/>
                <a:cs typeface="TimesNewRoman"/>
              </a:rPr>
              <a:t>Темы по самообразованию на </a:t>
            </a:r>
            <a:r>
              <a:rPr lang="ru-RU" sz="2800" dirty="0" smtClean="0">
                <a:solidFill>
                  <a:srgbClr val="000000"/>
                </a:solidFill>
                <a:latin typeface="TimesNewRoman"/>
                <a:ea typeface="Calibri" panose="020F0502020204030204" pitchFamily="34" charset="0"/>
                <a:cs typeface="TimesNewRoman"/>
              </a:rPr>
              <a:t>2020-2021 </a:t>
            </a:r>
            <a:r>
              <a:rPr lang="ru-RU" sz="2800" dirty="0">
                <a:solidFill>
                  <a:srgbClr val="000000"/>
                </a:solidFill>
                <a:latin typeface="TimesNewRoman"/>
                <a:ea typeface="Calibri" panose="020F0502020204030204" pitchFamily="34" charset="0"/>
                <a:cs typeface="TimesNewRoman"/>
              </a:rPr>
              <a:t>учебный год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D4B159A6-BDD5-5346-9204-1F3D40E10C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8926506"/>
              </p:ext>
            </p:extLst>
          </p:nvPr>
        </p:nvGraphicFramePr>
        <p:xfrm>
          <a:off x="723872" y="1229710"/>
          <a:ext cx="10525328" cy="41456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2294">
                  <a:extLst>
                    <a:ext uri="{9D8B030D-6E8A-4147-A177-3AD203B41FA5}">
                      <a16:colId xmlns="" xmlns:a16="http://schemas.microsoft.com/office/drawing/2014/main" val="3363299171"/>
                    </a:ext>
                  </a:extLst>
                </a:gridCol>
                <a:gridCol w="5560809">
                  <a:extLst>
                    <a:ext uri="{9D8B030D-6E8A-4147-A177-3AD203B41FA5}">
                      <a16:colId xmlns="" xmlns:a16="http://schemas.microsoft.com/office/drawing/2014/main" val="313972697"/>
                    </a:ext>
                  </a:extLst>
                </a:gridCol>
                <a:gridCol w="2672225">
                  <a:extLst>
                    <a:ext uri="{9D8B030D-6E8A-4147-A177-3AD203B41FA5}">
                      <a16:colId xmlns="" xmlns:a16="http://schemas.microsoft.com/office/drawing/2014/main" val="41201937"/>
                    </a:ext>
                  </a:extLst>
                </a:gridCol>
              </a:tblGrid>
              <a:tr h="541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" pitchFamily="2" charset="0"/>
                        </a:rPr>
                        <a:t>ФИО учителя</a:t>
                      </a:r>
                      <a:endParaRPr lang="ru-RU" sz="18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" pitchFamily="2" charset="0"/>
                        </a:rPr>
                        <a:t>Тема</a:t>
                      </a:r>
                      <a:endParaRPr lang="ru-RU" sz="18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" pitchFamily="2" charset="0"/>
                        </a:rPr>
                        <a:t>Какой год работает над темой</a:t>
                      </a:r>
                      <a:endParaRPr lang="ru-RU" sz="18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/>
                </a:tc>
                <a:extLst>
                  <a:ext uri="{0D108BD9-81ED-4DB2-BD59-A6C34878D82A}">
                    <a16:rowId xmlns="" xmlns:a16="http://schemas.microsoft.com/office/drawing/2014/main" val="2664447085"/>
                  </a:ext>
                </a:extLst>
              </a:tr>
              <a:tr h="913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" pitchFamily="2" charset="0"/>
                        </a:rPr>
                        <a:t>Кирпичева С.Л.</a:t>
                      </a:r>
                      <a:endParaRPr lang="ru-RU" sz="18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«Стратегии смыслового чтения и работы с текстом в начальной школе»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6036" marR="26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" pitchFamily="2" charset="0"/>
                        </a:rPr>
                        <a:t>1</a:t>
                      </a:r>
                      <a:endParaRPr lang="ru-RU" sz="18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/>
                </a:tc>
                <a:extLst>
                  <a:ext uri="{0D108BD9-81ED-4DB2-BD59-A6C34878D82A}">
                    <a16:rowId xmlns="" xmlns:a16="http://schemas.microsoft.com/office/drawing/2014/main" val="4087044159"/>
                  </a:ext>
                </a:extLst>
              </a:tr>
              <a:tr h="913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" pitchFamily="2" charset="0"/>
                        </a:rPr>
                        <a:t>Петькова</a:t>
                      </a:r>
                      <a:r>
                        <a:rPr lang="ru-RU" sz="1800" baseline="0" dirty="0" smtClean="0">
                          <a:effectLst/>
                          <a:latin typeface="Times" pitchFamily="2" charset="0"/>
                        </a:rPr>
                        <a:t> В</a:t>
                      </a:r>
                      <a:r>
                        <a:rPr lang="ru-RU" sz="1800" dirty="0" smtClean="0">
                          <a:effectLst/>
                          <a:latin typeface="Times" pitchFamily="2" charset="0"/>
                        </a:rPr>
                        <a:t>.А</a:t>
                      </a:r>
                      <a:r>
                        <a:rPr lang="ru-RU" sz="1800" dirty="0">
                          <a:effectLst/>
                          <a:latin typeface="Times" pitchFamily="2" charset="0"/>
                        </a:rPr>
                        <a:t>.</a:t>
                      </a:r>
                      <a:endParaRPr lang="ru-RU" sz="18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«Контроль и оценка навыков чтения учащихся по литературному чтению»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6036" marR="26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" pitchFamily="2" charset="0"/>
                        </a:rPr>
                        <a:t>1</a:t>
                      </a:r>
                      <a:endParaRPr lang="ru-RU" sz="18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/>
                </a:tc>
                <a:extLst>
                  <a:ext uri="{0D108BD9-81ED-4DB2-BD59-A6C34878D82A}">
                    <a16:rowId xmlns="" xmlns:a16="http://schemas.microsoft.com/office/drawing/2014/main" val="1604530674"/>
                  </a:ext>
                </a:extLst>
              </a:tr>
              <a:tr h="1100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" pitchFamily="2" charset="0"/>
                        </a:rPr>
                        <a:t>Голик И.А.</a:t>
                      </a:r>
                      <a:endParaRPr lang="ru-RU" sz="18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«Технология формирования смыслового чтения в начальной школе»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6036" marR="26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" pitchFamily="2" charset="0"/>
                        </a:rPr>
                        <a:t>1</a:t>
                      </a:r>
                      <a:endParaRPr lang="ru-RU" sz="18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/>
                </a:tc>
                <a:extLst>
                  <a:ext uri="{0D108BD9-81ED-4DB2-BD59-A6C34878D82A}">
                    <a16:rowId xmlns="" xmlns:a16="http://schemas.microsoft.com/office/drawing/2014/main" val="368696961"/>
                  </a:ext>
                </a:extLst>
              </a:tr>
              <a:tr h="541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Корченкова</a:t>
                      </a:r>
                      <a:r>
                        <a:rPr lang="ru-RU" sz="1800" dirty="0" smtClean="0">
                          <a:effectLst/>
                          <a:latin typeface="Times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Л.Е.</a:t>
                      </a:r>
                      <a:endParaRPr lang="ru-RU" sz="18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«Формирование читательской грамотности в начальной школе».</a:t>
                      </a:r>
                      <a:endParaRPr lang="ru-RU" sz="180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6036" marR="26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" pitchFamily="2" charset="0"/>
                        </a:rPr>
                        <a:t>1</a:t>
                      </a:r>
                      <a:endParaRPr lang="ru-RU" sz="18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/>
                </a:tc>
                <a:extLst>
                  <a:ext uri="{0D108BD9-81ED-4DB2-BD59-A6C34878D82A}">
                    <a16:rowId xmlns="" xmlns:a16="http://schemas.microsoft.com/office/drawing/2014/main" val="3021443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3362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8944DA3-8462-8941-BC5C-026ED72C8BF9}"/>
              </a:ext>
            </a:extLst>
          </p:cNvPr>
          <p:cNvSpPr/>
          <p:nvPr/>
        </p:nvSpPr>
        <p:spPr>
          <a:xfrm>
            <a:off x="1308786" y="330740"/>
            <a:ext cx="9200788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NewRoman"/>
                <a:ea typeface="Calibri" panose="020F0502020204030204" pitchFamily="34" charset="0"/>
                <a:cs typeface="TimesNewRoman"/>
              </a:rPr>
              <a:t>Темы по самообразованию на </a:t>
            </a:r>
            <a:r>
              <a:rPr lang="ru-RU" sz="2800" dirty="0" smtClean="0">
                <a:solidFill>
                  <a:srgbClr val="000000"/>
                </a:solidFill>
                <a:latin typeface="TimesNewRoman"/>
                <a:ea typeface="Calibri" panose="020F0502020204030204" pitchFamily="34" charset="0"/>
                <a:cs typeface="TimesNewRoman"/>
              </a:rPr>
              <a:t>2020-2021 </a:t>
            </a:r>
            <a:r>
              <a:rPr lang="ru-RU" sz="2800" dirty="0">
                <a:solidFill>
                  <a:srgbClr val="000000"/>
                </a:solidFill>
                <a:latin typeface="TimesNewRoman"/>
                <a:ea typeface="Calibri" panose="020F0502020204030204" pitchFamily="34" charset="0"/>
                <a:cs typeface="TimesNewRoman"/>
              </a:rPr>
              <a:t>учебный год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D4B159A6-BDD5-5346-9204-1F3D40E10C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8926506"/>
              </p:ext>
            </p:extLst>
          </p:nvPr>
        </p:nvGraphicFramePr>
        <p:xfrm>
          <a:off x="739638" y="918593"/>
          <a:ext cx="10525328" cy="5562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2294">
                  <a:extLst>
                    <a:ext uri="{9D8B030D-6E8A-4147-A177-3AD203B41FA5}">
                      <a16:colId xmlns="" xmlns:a16="http://schemas.microsoft.com/office/drawing/2014/main" val="3363299171"/>
                    </a:ext>
                  </a:extLst>
                </a:gridCol>
                <a:gridCol w="5560809">
                  <a:extLst>
                    <a:ext uri="{9D8B030D-6E8A-4147-A177-3AD203B41FA5}">
                      <a16:colId xmlns="" xmlns:a16="http://schemas.microsoft.com/office/drawing/2014/main" val="313972697"/>
                    </a:ext>
                  </a:extLst>
                </a:gridCol>
                <a:gridCol w="2672225">
                  <a:extLst>
                    <a:ext uri="{9D8B030D-6E8A-4147-A177-3AD203B41FA5}">
                      <a16:colId xmlns="" xmlns:a16="http://schemas.microsoft.com/office/drawing/2014/main" val="41201937"/>
                    </a:ext>
                  </a:extLst>
                </a:gridCol>
              </a:tblGrid>
              <a:tr h="264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" pitchFamily="2" charset="0"/>
                        </a:rPr>
                        <a:t>ФИО учителя</a:t>
                      </a:r>
                      <a:endParaRPr lang="ru-RU" sz="18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" pitchFamily="2" charset="0"/>
                        </a:rPr>
                        <a:t>Тема</a:t>
                      </a:r>
                      <a:endParaRPr lang="ru-RU" sz="18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" pitchFamily="2" charset="0"/>
                        </a:rPr>
                        <a:t>Какой год работает над темой</a:t>
                      </a:r>
                      <a:endParaRPr lang="ru-RU" sz="18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/>
                </a:tc>
                <a:extLst>
                  <a:ext uri="{0D108BD9-81ED-4DB2-BD59-A6C34878D82A}">
                    <a16:rowId xmlns="" xmlns:a16="http://schemas.microsoft.com/office/drawing/2014/main" val="2664447085"/>
                  </a:ext>
                </a:extLst>
              </a:tr>
              <a:tr h="479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" pitchFamily="2" charset="0"/>
                        </a:rPr>
                        <a:t>Пилесина</a:t>
                      </a:r>
                      <a:r>
                        <a:rPr lang="ru-RU" sz="1800" dirty="0">
                          <a:effectLst/>
                          <a:latin typeface="Times" pitchFamily="2" charset="0"/>
                        </a:rPr>
                        <a:t> Т.С.</a:t>
                      </a:r>
                      <a:endParaRPr lang="ru-RU" sz="18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«Смысловое чтение как универсальное учебное действие и средство формирования компетентности обучающихся».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6036" marR="26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" pitchFamily="2" charset="0"/>
                        </a:rPr>
                        <a:t>1</a:t>
                      </a:r>
                      <a:endParaRPr lang="ru-RU" sz="18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/>
                </a:tc>
                <a:extLst>
                  <a:ext uri="{0D108BD9-81ED-4DB2-BD59-A6C34878D82A}">
                    <a16:rowId xmlns="" xmlns:a16="http://schemas.microsoft.com/office/drawing/2014/main" val="3021443992"/>
                  </a:ext>
                </a:extLst>
              </a:tr>
              <a:tr h="479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" pitchFamily="2" charset="0"/>
                        </a:rPr>
                        <a:t>Невзорова Г.А.</a:t>
                      </a:r>
                      <a:endParaRPr lang="ru-RU" sz="180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«Использование приемов «Технологии критического мышления через чтение и письмо» в работе над смысловым чтением»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6036" marR="26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" pitchFamily="2" charset="0"/>
                        </a:rPr>
                        <a:t>1</a:t>
                      </a:r>
                      <a:endParaRPr lang="ru-RU" sz="18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/>
                </a:tc>
                <a:extLst>
                  <a:ext uri="{0D108BD9-81ED-4DB2-BD59-A6C34878D82A}">
                    <a16:rowId xmlns="" xmlns:a16="http://schemas.microsoft.com/office/drawing/2014/main" val="565454922"/>
                  </a:ext>
                </a:extLst>
              </a:tr>
              <a:tr h="1017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" pitchFamily="2" charset="0"/>
                        </a:rPr>
                        <a:t>Арефьева Л.В.</a:t>
                      </a:r>
                      <a:endParaRPr lang="ru-RU" sz="18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«Смысловое чтение. Приемы формирования смыслового чтения».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6036" marR="26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" pitchFamily="2" charset="0"/>
                        </a:rPr>
                        <a:t>1</a:t>
                      </a:r>
                      <a:endParaRPr lang="ru-RU" sz="18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/>
                </a:tc>
                <a:extLst>
                  <a:ext uri="{0D108BD9-81ED-4DB2-BD59-A6C34878D82A}">
                    <a16:rowId xmlns="" xmlns:a16="http://schemas.microsoft.com/office/drawing/2014/main" val="2154603394"/>
                  </a:ext>
                </a:extLst>
              </a:tr>
              <a:tr h="284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" pitchFamily="2" charset="0"/>
                        </a:rPr>
                        <a:t>Пасова</a:t>
                      </a:r>
                      <a:r>
                        <a:rPr lang="ru-RU" sz="1800" dirty="0">
                          <a:effectLst/>
                          <a:latin typeface="Times" pitchFamily="2" charset="0"/>
                        </a:rPr>
                        <a:t> И.С.</a:t>
                      </a:r>
                      <a:endParaRPr lang="ru-RU" sz="18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«Эффективные технологии смыслового чтения».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" pitchFamily="2" charset="0"/>
                        </a:rPr>
                        <a:t>1</a:t>
                      </a:r>
                      <a:endParaRPr lang="ru-RU" sz="18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/>
                </a:tc>
                <a:extLst>
                  <a:ext uri="{0D108BD9-81ED-4DB2-BD59-A6C34878D82A}">
                    <a16:rowId xmlns="" xmlns:a16="http://schemas.microsoft.com/office/drawing/2014/main" val="1924817615"/>
                  </a:ext>
                </a:extLst>
              </a:tr>
              <a:tr h="416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" pitchFamily="2" charset="0"/>
                        </a:rPr>
                        <a:t>Романова Н.О.</a:t>
                      </a:r>
                      <a:endParaRPr lang="ru-RU" sz="1800" dirty="0" smtClean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«Система воспитательной работы в ГПД, направленная на развитие читательского интереса у младших школьников»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" pitchFamily="2" charset="0"/>
                        </a:rPr>
                        <a:t>1</a:t>
                      </a:r>
                      <a:endParaRPr lang="ru-RU" sz="18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/>
                </a:tc>
                <a:extLst>
                  <a:ext uri="{0D108BD9-81ED-4DB2-BD59-A6C34878D82A}">
                    <a16:rowId xmlns="" xmlns:a16="http://schemas.microsoft.com/office/drawing/2014/main" val="2669544874"/>
                  </a:ext>
                </a:extLst>
              </a:tr>
              <a:tr h="984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Бежко</a:t>
                      </a:r>
                      <a:r>
                        <a:rPr lang="ru-RU" sz="1800" dirty="0" smtClean="0">
                          <a:effectLst/>
                          <a:latin typeface="Times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П.А.</a:t>
                      </a:r>
                      <a:endParaRPr lang="ru-RU" sz="18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«Использование нестандартных форм проведения уроков физкультуры в контексте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компетентностного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подхода в образовании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6036" marR="26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" pitchFamily="2" charset="0"/>
                        </a:rPr>
                        <a:t>1</a:t>
                      </a:r>
                      <a:endParaRPr lang="ru-RU" sz="1800" dirty="0">
                        <a:effectLst/>
                        <a:latin typeface="Times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36" marR="26036" marT="0" marB="0"/>
                </a:tc>
                <a:extLst>
                  <a:ext uri="{0D108BD9-81ED-4DB2-BD59-A6C34878D82A}">
                    <a16:rowId xmlns="" xmlns:a16="http://schemas.microsoft.com/office/drawing/2014/main" val="4104434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3362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163</TotalTime>
  <Words>542</Words>
  <Application>Microsoft Office PowerPoint</Application>
  <PresentationFormat>Произвольный</PresentationFormat>
  <Paragraphs>185</Paragraphs>
  <Slides>11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Посылка</vt:lpstr>
      <vt:lpstr>Методическое объединение учителей начальных классов   Председатель –  Голик Ирина Анатольевна </vt:lpstr>
      <vt:lpstr>Методическая тема   на учебный год  «Особенности использования технологии смыслового чтения  компонента успешного формирования функциональной грамотности»  </vt:lpstr>
      <vt:lpstr>Слайд 3</vt:lpstr>
      <vt:lpstr>Задачи на учебный год  1.Совершенствовать профессиональное мастерство учителей в ходе изучения теоретических основ технологии смыслового чтения.  2. Создать условия для достижения высокого качества образования; 3. Формировать у учащихся умения смыслового чтения и извлечения необходимой информации из прослушанных и прочитанных текстов различных жанров.  4. Способствовать активизации познавательной деятельности учащихся с целью повышения качества знаний через использование методов и приёмов смыслового чтения.  5.Совершенствовать  методику преподавания для организации работы с учащимися  мотивированными на учебу и с  низкой мотивацией обучения. 6.Продолжить работу по реализации ФГОС. 7.Развивать и совершенствовать систему работы  и поддержки одаренных учащихся. 8.Использовать инновационные технологии для повышения качества образования. 9.Продолжить работу по темам самообразования, активизировать работу по выявлению и обобщению, распространению передового педагогического опыта творчески работающих педагогов. 10.Создать условия для формирования и развития профессиональных компетенций учителя. </vt:lpstr>
      <vt:lpstr>Направления методической работы: Заседания МО. Аттестация учителей, организация методической помощи аттестующимся педагогическим работникам. Изучение и распространение передового педагогического опыта педагогов. Повышение квалификации учителей (самообразование, курсовая подготовка, участие в семинарах, конференциях, мастер-классах) Участие учителей в конкурсах педагогического мастерства. Проведение мониторинговых мероприятий. Внеурочная деятельность по предмету. Обобщение и представление опыта работы учителей (открытые уроки, мастер-классы, творческие отчеты, публикации, разработка методических материалов) на различных уровнях. Обеспечение преемственности при организации образовательного процесса. Организация работы с одаренными детьми. Работа с молодыми и вновь прибывшими педагогами.   </vt:lpstr>
      <vt:lpstr>Формы методической работы: Открытые уроки и внеклассные мероприятия. Творческие группы, творческие отчеты учителей. Участие педагогов в профессиональных и творческих конкурсах.  Круглые столы, семинары,   мастер-классы, презентация опыта, преемственность в работе с учителями-предметниками. Целевые и взаимные посещения уроков с последующим об­суждением их результатов.   Информационная деятельность: Изучение новинок в методической литературе в целях совершенствования педагогической деятельности. Продолжить знакомство с ФГОС начального общего образования. Пополнение тематической папки «Методические объединения учителей начальных классов».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объединение учителей начальных классов   Председатель - Голик И.А. </dc:title>
  <dc:creator>Microsoft Office User</dc:creator>
  <cp:lastModifiedBy>user</cp:lastModifiedBy>
  <cp:revision>32</cp:revision>
  <dcterms:created xsi:type="dcterms:W3CDTF">2020-01-16T18:46:42Z</dcterms:created>
  <dcterms:modified xsi:type="dcterms:W3CDTF">2020-11-02T13:17:15Z</dcterms:modified>
</cp:coreProperties>
</file>