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93" r:id="rId8"/>
    <p:sldId id="292" r:id="rId9"/>
    <p:sldId id="262" r:id="rId10"/>
    <p:sldId id="261" r:id="rId11"/>
    <p:sldId id="315" r:id="rId12"/>
    <p:sldId id="316" r:id="rId13"/>
    <p:sldId id="317" r:id="rId14"/>
    <p:sldId id="325" r:id="rId15"/>
    <p:sldId id="318" r:id="rId16"/>
    <p:sldId id="319" r:id="rId17"/>
    <p:sldId id="320" r:id="rId18"/>
    <p:sldId id="321" r:id="rId19"/>
    <p:sldId id="322" r:id="rId20"/>
    <p:sldId id="326" r:id="rId21"/>
    <p:sldId id="324" r:id="rId22"/>
    <p:sldId id="323" r:id="rId23"/>
    <p:sldId id="314" r:id="rId24"/>
    <p:sldId id="271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5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338" y="264045"/>
            <a:ext cx="9144000" cy="3612198"/>
          </a:xfrm>
        </p:spPr>
        <p:txBody>
          <a:bodyPr>
            <a:normAutofit fontScale="90000"/>
          </a:bodyPr>
          <a:lstStyle/>
          <a:p>
            <a:r>
              <a:rPr lang="ru-RU" altLang="en-US" sz="5300" dirty="0" smtClean="0">
                <a:solidFill>
                  <a:srgbClr val="C00000"/>
                </a:solidFill>
              </a:rPr>
              <a:t>Преподавание предмета Русский язык в 1 классе при реализации программы ускоренного обучения </a:t>
            </a:r>
            <a:r>
              <a:rPr lang="ru-RU" altLang="en-US" b="1" dirty="0" smtClean="0">
                <a:solidFill>
                  <a:srgbClr val="FF0000"/>
                </a:solidFill>
              </a:rPr>
              <a:t>«Эффективная </a:t>
            </a:r>
            <a:r>
              <a:rPr lang="ru-RU" altLang="en-US" b="1" dirty="0">
                <a:solidFill>
                  <a:srgbClr val="FF0000"/>
                </a:solidFill>
              </a:rPr>
              <a:t>начальная школа»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4723"/>
            <a:ext cx="9144000" cy="199003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altLang="en-US" dirty="0"/>
              <a:t>Подготовила: </a:t>
            </a:r>
          </a:p>
          <a:p>
            <a:pPr algn="r"/>
            <a:r>
              <a:rPr lang="ru-RU" altLang="en-US" dirty="0"/>
              <a:t>учитель начальных классов </a:t>
            </a:r>
          </a:p>
          <a:p>
            <a:pPr algn="r"/>
            <a:r>
              <a:rPr lang="ru-RU" altLang="en-US" dirty="0" err="1"/>
              <a:t>Шмайлова</a:t>
            </a:r>
            <a:r>
              <a:rPr lang="ru-RU" altLang="en-US" dirty="0"/>
              <a:t> Е.В</a:t>
            </a:r>
            <a:r>
              <a:rPr lang="ru-RU" altLang="en-US" dirty="0" smtClean="0"/>
              <a:t>.</a:t>
            </a:r>
          </a:p>
          <a:p>
            <a:pPr algn="r"/>
            <a:r>
              <a:rPr lang="ru-RU" altLang="en-US" dirty="0" smtClean="0"/>
              <a:t>МБОУ «Гимназия № </a:t>
            </a:r>
            <a:r>
              <a:rPr lang="ru-RU" altLang="en-US" smtClean="0"/>
              <a:t>11 </a:t>
            </a:r>
          </a:p>
          <a:p>
            <a:pPr algn="r"/>
            <a:r>
              <a:rPr lang="ru-RU" altLang="en-US" smtClean="0"/>
              <a:t>с </a:t>
            </a:r>
            <a:r>
              <a:rPr lang="ru-RU" altLang="en-US" dirty="0" smtClean="0"/>
              <a:t>изучением иностранных языков»</a:t>
            </a:r>
            <a:endParaRPr lang="ru-RU" alt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5" y="3283527"/>
            <a:ext cx="4431469" cy="357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СИНКВЕЙН</a:t>
            </a:r>
            <a:br>
              <a:rPr lang="ru-RU" dirty="0" smtClean="0"/>
            </a:br>
            <a:r>
              <a:rPr lang="ru-RU" dirty="0" smtClean="0"/>
              <a:t>Правила </a:t>
            </a:r>
            <a:r>
              <a:rPr lang="ru-RU" dirty="0"/>
              <a:t>составления </a:t>
            </a:r>
            <a:r>
              <a:rPr lang="ru-RU" dirty="0" err="1"/>
              <a:t>синквейна</a:t>
            </a:r>
            <a:r>
              <a:rPr lang="ru-RU" dirty="0"/>
              <a:t>:</a:t>
            </a:r>
            <a:br>
              <a:rPr lang="ru-RU" dirty="0"/>
            </a:br>
            <a:endParaRPr lang="ru-RU" altLang="en-US" b="1" dirty="0">
              <a:solidFill>
                <a:srgbClr val="FF0000"/>
              </a:solidFill>
              <a:cs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b="1" dirty="0" smtClean="0"/>
              <a:t>Первая </a:t>
            </a:r>
            <a:r>
              <a:rPr lang="ru-RU" sz="3200" b="1" dirty="0"/>
              <a:t>строка </a:t>
            </a:r>
            <a:r>
              <a:rPr lang="ru-RU" sz="3200" dirty="0"/>
              <a:t>– одно слово, обычно существительное, отражающее главную идею. </a:t>
            </a:r>
          </a:p>
          <a:p>
            <a:pPr lvl="0"/>
            <a:r>
              <a:rPr lang="ru-RU" sz="3200" b="1" dirty="0"/>
              <a:t>Вторая строка </a:t>
            </a:r>
            <a:r>
              <a:rPr lang="ru-RU" sz="3200" dirty="0"/>
              <a:t>– два слова, прилагательные, описывающие основную мысль, </a:t>
            </a:r>
          </a:p>
          <a:p>
            <a:pPr lvl="0"/>
            <a:r>
              <a:rPr lang="ru-RU" sz="3200" b="1" dirty="0"/>
              <a:t>Третья строка </a:t>
            </a:r>
            <a:r>
              <a:rPr lang="ru-RU" sz="3200" dirty="0"/>
              <a:t>– три слова, глаголы, описывающие действия в рамках темы.</a:t>
            </a:r>
          </a:p>
          <a:p>
            <a:pPr lvl="0"/>
            <a:r>
              <a:rPr lang="ru-RU" sz="3200" b="1" dirty="0"/>
              <a:t>Четвёртая строка </a:t>
            </a:r>
            <a:r>
              <a:rPr lang="ru-RU" sz="3200" dirty="0"/>
              <a:t>– фраза из нескольких слов, показывающая отношение к теме</a:t>
            </a:r>
            <a:r>
              <a:rPr lang="ru-RU" sz="3200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sz="3200" b="1" dirty="0" smtClean="0"/>
              <a:t>Пятая строка </a:t>
            </a:r>
            <a:r>
              <a:rPr lang="ru-RU" sz="3200" dirty="0"/>
              <a:t>– слова, связанные с первым, отражающие сущность темы.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3499486766"/>
              </p:ext>
            </p:extLst>
          </p:nvPr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Пример </a:t>
            </a:r>
            <a:r>
              <a:rPr lang="ru-RU" sz="5400" b="1" dirty="0" err="1"/>
              <a:t>синквейна</a:t>
            </a:r>
            <a:r>
              <a:rPr lang="ru-RU" sz="5400" b="1" dirty="0" smtClean="0"/>
              <a:t>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ДОЖДЬ</a:t>
            </a:r>
          </a:p>
          <a:p>
            <a:pPr lvl="0"/>
            <a:r>
              <a:rPr lang="ru-RU" sz="4000" dirty="0">
                <a:latin typeface="+mj-lt"/>
              </a:rPr>
              <a:t>Грибной, летний</a:t>
            </a:r>
          </a:p>
          <a:p>
            <a:pPr lvl="0"/>
            <a:r>
              <a:rPr lang="ru-RU" sz="4000" dirty="0">
                <a:latin typeface="+mj-lt"/>
              </a:rPr>
              <a:t>Льёт, капает, стучит</a:t>
            </a:r>
          </a:p>
          <a:p>
            <a:pPr lvl="0"/>
            <a:r>
              <a:rPr lang="ru-RU" sz="4000" dirty="0">
                <a:latin typeface="+mj-lt"/>
              </a:rPr>
              <a:t>Я люблю гулять под дождём.</a:t>
            </a:r>
          </a:p>
          <a:p>
            <a:pPr lvl="0"/>
            <a:r>
              <a:rPr lang="ru-RU" sz="4000" dirty="0">
                <a:latin typeface="+mj-lt"/>
              </a:rPr>
              <a:t>Лужи, вода, тучи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8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3572404521"/>
              </p:ext>
            </p:extLst>
          </p:nvPr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 </a:t>
            </a:r>
            <a:r>
              <a:rPr lang="ru-RU" b="1" dirty="0" err="1"/>
              <a:t>синквейна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НАСЕКОМЫЕ</a:t>
            </a:r>
          </a:p>
          <a:p>
            <a:pPr lvl="0"/>
            <a:r>
              <a:rPr lang="ru-RU" sz="4000" dirty="0">
                <a:latin typeface="+mj-lt"/>
              </a:rPr>
              <a:t>Маленькие, быстрые</a:t>
            </a:r>
          </a:p>
          <a:p>
            <a:pPr lvl="0"/>
            <a:r>
              <a:rPr lang="ru-RU" sz="4000" dirty="0">
                <a:latin typeface="+mj-lt"/>
              </a:rPr>
              <a:t>Прыгают, летают, жужжат</a:t>
            </a:r>
          </a:p>
          <a:p>
            <a:pPr lvl="0"/>
            <a:r>
              <a:rPr lang="ru-RU" sz="4000" dirty="0">
                <a:latin typeface="+mj-lt"/>
              </a:rPr>
              <a:t>Насекомые приносят пользу.</a:t>
            </a:r>
          </a:p>
          <a:p>
            <a:pPr lvl="0"/>
            <a:r>
              <a:rPr lang="ru-RU" sz="4000" dirty="0">
                <a:latin typeface="+mj-lt"/>
              </a:rPr>
              <a:t>Огород, поле, весна, цветы.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61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на слоги с последующим называнием слов, начинающихся с каждого из выделенных слогов: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18735"/>
            <a:ext cx="10515600" cy="3758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err="1">
                <a:solidFill>
                  <a:srgbClr val="0070C0"/>
                </a:solidFill>
                <a:latin typeface="+mj-lt"/>
              </a:rPr>
              <a:t>Са</a:t>
            </a:r>
            <a:r>
              <a:rPr lang="ru-RU" sz="5400" b="1" dirty="0">
                <a:latin typeface="+mj-lt"/>
              </a:rPr>
              <a:t>-</a:t>
            </a:r>
            <a:r>
              <a:rPr lang="ru-RU" sz="5400" b="1" dirty="0" err="1">
                <a:solidFill>
                  <a:srgbClr val="00B050"/>
                </a:solidFill>
                <a:latin typeface="+mj-lt"/>
              </a:rPr>
              <a:t>мо</a:t>
            </a:r>
            <a:r>
              <a:rPr lang="ru-RU" sz="5400" b="1" dirty="0">
                <a:latin typeface="+mj-lt"/>
              </a:rPr>
              <a:t>-</a:t>
            </a:r>
            <a:r>
              <a:rPr lang="ru-RU" sz="5400" b="1" dirty="0">
                <a:solidFill>
                  <a:schemeClr val="accent2"/>
                </a:solidFill>
                <a:latin typeface="+mj-lt"/>
              </a:rPr>
              <a:t>лёт</a:t>
            </a:r>
            <a:r>
              <a:rPr lang="ru-RU" sz="5400" b="1" dirty="0">
                <a:latin typeface="+mj-lt"/>
              </a:rPr>
              <a:t>: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Саша-</a:t>
            </a:r>
            <a:r>
              <a:rPr lang="ru-RU" sz="5400" b="1" dirty="0">
                <a:latin typeface="+mj-lt"/>
              </a:rPr>
              <a:t> </a:t>
            </a:r>
            <a:r>
              <a:rPr lang="ru-RU" sz="5400" b="1" dirty="0">
                <a:solidFill>
                  <a:srgbClr val="00B050"/>
                </a:solidFill>
                <a:latin typeface="+mj-lt"/>
              </a:rPr>
              <a:t>молодец</a:t>
            </a:r>
            <a:r>
              <a:rPr lang="ru-RU" sz="5400" b="1" dirty="0">
                <a:latin typeface="+mj-lt"/>
              </a:rPr>
              <a:t>-</a:t>
            </a:r>
            <a:r>
              <a:rPr lang="ru-RU" sz="5400" b="1" dirty="0">
                <a:solidFill>
                  <a:schemeClr val="accent2"/>
                </a:solidFill>
                <a:latin typeface="+mj-lt"/>
              </a:rPr>
              <a:t>лётчик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Ка</a:t>
            </a:r>
            <a:r>
              <a:rPr lang="ru-RU" sz="5400" b="1" dirty="0" smtClean="0">
                <a:latin typeface="+mj-lt"/>
              </a:rPr>
              <a:t>-</a:t>
            </a:r>
            <a:r>
              <a:rPr lang="ru-RU" sz="5400" b="1" dirty="0" err="1" smtClean="0">
                <a:solidFill>
                  <a:srgbClr val="7030A0"/>
                </a:solidFill>
                <a:latin typeface="+mj-lt"/>
              </a:rPr>
              <a:t>пус</a:t>
            </a:r>
            <a:r>
              <a:rPr lang="ru-RU" sz="5400" b="1" dirty="0" smtClean="0">
                <a:latin typeface="+mj-lt"/>
              </a:rPr>
              <a:t>-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та</a:t>
            </a:r>
            <a:r>
              <a:rPr lang="ru-RU" sz="5400" b="1" dirty="0">
                <a:latin typeface="+mj-lt"/>
              </a:rPr>
              <a:t>:</a:t>
            </a:r>
          </a:p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Канава</a:t>
            </a:r>
            <a:r>
              <a:rPr lang="ru-RU" sz="5400" b="1" dirty="0">
                <a:latin typeface="+mj-lt"/>
              </a:rPr>
              <a:t> – </a:t>
            </a:r>
            <a:r>
              <a:rPr lang="ru-RU" sz="5400" b="1" dirty="0">
                <a:solidFill>
                  <a:srgbClr val="7030A0"/>
                </a:solidFill>
                <a:latin typeface="+mj-lt"/>
              </a:rPr>
              <a:t>пустой</a:t>
            </a:r>
            <a:r>
              <a:rPr lang="ru-RU" sz="5400" b="1" dirty="0">
                <a:latin typeface="+mj-lt"/>
              </a:rPr>
              <a:t>-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тарелка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 год обучения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2430" y="1568329"/>
            <a:ext cx="6342481" cy="4454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839" y="2056448"/>
            <a:ext cx="6688189" cy="47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Совершенствование методов обучения обеспечивается за счет: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dirty="0">
                <a:latin typeface="+mj-lt"/>
              </a:rPr>
              <a:t>– использования коллективных форм познавательной деятельности в учебном </a:t>
            </a:r>
            <a:r>
              <a:rPr lang="ru-RU" sz="3500" dirty="0" smtClean="0">
                <a:latin typeface="+mj-lt"/>
              </a:rPr>
              <a:t>процессе;</a:t>
            </a:r>
            <a:r>
              <a:rPr lang="ru-RU" sz="3500" dirty="0">
                <a:latin typeface="+mj-lt"/>
              </a:rPr>
              <a:t/>
            </a:r>
            <a:br>
              <a:rPr lang="ru-RU" sz="3500" dirty="0">
                <a:latin typeface="+mj-lt"/>
              </a:rPr>
            </a:br>
            <a:r>
              <a:rPr lang="ru-RU" sz="3500" dirty="0">
                <a:latin typeface="+mj-lt"/>
              </a:rPr>
              <a:t>– применения различных форм и элементов проблемного обучения;</a:t>
            </a:r>
            <a:br>
              <a:rPr lang="ru-RU" sz="3500" dirty="0">
                <a:latin typeface="+mj-lt"/>
              </a:rPr>
            </a:br>
            <a:r>
              <a:rPr lang="ru-RU" sz="3500" dirty="0">
                <a:latin typeface="+mj-lt"/>
              </a:rPr>
              <a:t>– использования приемов и средств, помогающих активизировать и реализовать творческий потенциал детей;</a:t>
            </a:r>
            <a:br>
              <a:rPr lang="ru-RU" sz="3500" dirty="0">
                <a:latin typeface="+mj-lt"/>
              </a:rPr>
            </a:br>
            <a:r>
              <a:rPr lang="ru-RU" sz="3500" dirty="0">
                <a:latin typeface="+mj-lt"/>
              </a:rPr>
              <a:t>– стремления к единому результату и равномерному продвижению всех обучаемых в процессе обучения независимо от исходного уровня их знаний и индивидуальных особенностей;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Совершенствование методов обучения обеспечивается за счет: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sz="3600" dirty="0">
                <a:latin typeface="+mj-lt"/>
              </a:rPr>
              <a:t>применения современных технических и информационных средств обучения;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– ­усиления </a:t>
            </a:r>
            <a:r>
              <a:rPr lang="ru-RU" sz="3600" dirty="0" err="1">
                <a:latin typeface="+mj-lt"/>
              </a:rPr>
              <a:t>межпредметных</a:t>
            </a:r>
            <a:r>
              <a:rPr lang="ru-RU" sz="3600" dirty="0">
                <a:latin typeface="+mj-lt"/>
              </a:rPr>
              <a:t> связей;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– отбора упражнений с тем, чтобы минимумом упражнений решать больший круг учебно-развивающих задач;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– применения алгоритмов, опорных сигналов в процессе обучения;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– </a:t>
            </a:r>
            <a:r>
              <a:rPr lang="ru-RU" sz="43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использования </a:t>
            </a:r>
            <a:r>
              <a:rPr lang="ru-RU" sz="43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здоровьесберегающих</a:t>
            </a:r>
            <a:r>
              <a:rPr lang="ru-RU" sz="43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технологий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107421309"/>
              </p:ext>
            </p:extLst>
          </p:nvPr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Устойчивые сочетания букв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4116"/>
            <a:ext cx="10515600" cy="544215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+mj-lt"/>
              </a:rPr>
              <a:t>⁕ </a:t>
            </a:r>
            <a:r>
              <a:rPr lang="ru-RU" sz="3600" i="1" dirty="0">
                <a:latin typeface="+mj-lt"/>
              </a:rPr>
              <a:t>выдели устойчивые сочетания букв ЖИ и ШИ цветным карандашом:</a:t>
            </a:r>
          </a:p>
          <a:p>
            <a:pPr marL="0" indent="0">
              <a:buNone/>
            </a:pPr>
            <a:r>
              <a:rPr lang="ru-RU" sz="3600" dirty="0">
                <a:latin typeface="+mj-lt"/>
              </a:rPr>
              <a:t>1. </a:t>
            </a:r>
            <a:r>
              <a:rPr lang="ru-RU" sz="3600" dirty="0" smtClean="0">
                <a:latin typeface="+mj-lt"/>
              </a:rPr>
              <a:t>Платежи</a:t>
            </a:r>
            <a:r>
              <a:rPr lang="ru-RU" sz="3600" dirty="0">
                <a:latin typeface="+mj-lt"/>
              </a:rPr>
              <a:t>, ежи обсушить, обшить, стеллажи, перепаши, укажи, шило, шишечка, моржи, шить, жизнь, чижик, шины, живой, жимолость.</a:t>
            </a:r>
          </a:p>
          <a:p>
            <a:pPr marL="0" indent="0">
              <a:buNone/>
            </a:pPr>
            <a:r>
              <a:rPr lang="ru-RU" sz="3600" i="1" dirty="0">
                <a:latin typeface="+mj-lt"/>
              </a:rPr>
              <a:t>⁕ впиши А или Я</a:t>
            </a:r>
            <a:r>
              <a:rPr lang="ru-RU" sz="36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2. </a:t>
            </a:r>
            <a:r>
              <a:rPr lang="ru-RU" sz="3600" dirty="0" err="1" smtClean="0">
                <a:latin typeface="+mj-lt"/>
              </a:rPr>
              <a:t>Ч_й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ч_шка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пищ</a:t>
            </a:r>
            <a:r>
              <a:rPr lang="ru-RU" sz="3600" dirty="0">
                <a:latin typeface="+mj-lt"/>
              </a:rPr>
              <a:t>_, свеч_, </a:t>
            </a:r>
            <a:r>
              <a:rPr lang="ru-RU" sz="3600" dirty="0" err="1">
                <a:latin typeface="+mj-lt"/>
              </a:rPr>
              <a:t>трещ_ть</a:t>
            </a:r>
            <a:r>
              <a:rPr lang="ru-RU" sz="3600" dirty="0">
                <a:latin typeface="+mj-lt"/>
              </a:rPr>
              <a:t>, рощ_, </a:t>
            </a:r>
            <a:r>
              <a:rPr lang="ru-RU" sz="3600" dirty="0" err="1">
                <a:latin typeface="+mj-lt"/>
              </a:rPr>
              <a:t>рыч_ть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ч_сть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бахч</a:t>
            </a:r>
            <a:r>
              <a:rPr lang="ru-RU" sz="3600" dirty="0">
                <a:latin typeface="+mj-lt"/>
              </a:rPr>
              <a:t>_, </a:t>
            </a:r>
            <a:r>
              <a:rPr lang="ru-RU" sz="3600" dirty="0" err="1">
                <a:latin typeface="+mj-lt"/>
              </a:rPr>
              <a:t>ч_йник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ч_сто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перч_тки</a:t>
            </a:r>
            <a:r>
              <a:rPr lang="ru-RU" sz="36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/>
          <a:lstStyle/>
          <a:p>
            <a:pPr algn="ctr"/>
            <a:r>
              <a:rPr lang="ru-RU" b="1" dirty="0"/>
              <a:t>Работа со словарными словами: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657782"/>
              </p:ext>
            </p:extLst>
          </p:nvPr>
        </p:nvGraphicFramePr>
        <p:xfrm>
          <a:off x="648928" y="1607575"/>
          <a:ext cx="10704872" cy="489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5952">
                  <a:extLst>
                    <a:ext uri="{9D8B030D-6E8A-4147-A177-3AD203B41FA5}">
                      <a16:colId xmlns:a16="http://schemas.microsoft.com/office/drawing/2014/main" val="4205582233"/>
                    </a:ext>
                  </a:extLst>
                </a:gridCol>
                <a:gridCol w="2675952">
                  <a:extLst>
                    <a:ext uri="{9D8B030D-6E8A-4147-A177-3AD203B41FA5}">
                      <a16:colId xmlns:a16="http://schemas.microsoft.com/office/drawing/2014/main" val="1864056219"/>
                    </a:ext>
                  </a:extLst>
                </a:gridCol>
                <a:gridCol w="2675952">
                  <a:extLst>
                    <a:ext uri="{9D8B030D-6E8A-4147-A177-3AD203B41FA5}">
                      <a16:colId xmlns:a16="http://schemas.microsoft.com/office/drawing/2014/main" val="3028822673"/>
                    </a:ext>
                  </a:extLst>
                </a:gridCol>
                <a:gridCol w="2677016">
                  <a:extLst>
                    <a:ext uri="{9D8B030D-6E8A-4147-A177-3AD203B41FA5}">
                      <a16:colId xmlns:a16="http://schemas.microsoft.com/office/drawing/2014/main" val="3076152435"/>
                    </a:ext>
                  </a:extLst>
                </a:gridCol>
              </a:tblGrid>
              <a:tr h="16927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ВЕРНО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ВСТАВЬ</a:t>
                      </a:r>
                      <a:endParaRPr lang="ru-RU" sz="24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БУКВУ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НАЙДИ ОШИБКУ 1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НАЙДИ ОШИБКУ 2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16248"/>
                  </a:ext>
                </a:extLst>
              </a:tr>
              <a:tr h="800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САПОГИ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С..ПОГИ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СОПОГИ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САПАГИ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173662"/>
                  </a:ext>
                </a:extLst>
              </a:tr>
              <a:tr h="800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ТЕТРАДЬ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Т…ТРАДЬ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ТЕТРАТЬ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ТИТРАДЬ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109219"/>
                  </a:ext>
                </a:extLst>
              </a:tr>
              <a:tr h="800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СОРОКА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С…РОКА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САРОКА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СУРОКА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655002"/>
                  </a:ext>
                </a:extLst>
              </a:tr>
              <a:tr h="800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ВОРОНА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В…РОНА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ВАРОНА</a:t>
                      </a:r>
                      <a:endParaRPr lang="ru-RU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ВОРАНА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1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0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ru-RU" dirty="0" smtClean="0"/>
              <a:t>Игра </a:t>
            </a:r>
            <a:r>
              <a:rPr lang="ru-RU" dirty="0"/>
              <a:t>«Прятки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684" y="1592826"/>
            <a:ext cx="10749116" cy="480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>
                <a:latin typeface="+mj-lt"/>
              </a:rPr>
              <a:t>ш</a:t>
            </a:r>
            <a:r>
              <a:rPr lang="ru-RU" sz="3600" b="1" dirty="0" err="1" smtClean="0">
                <a:latin typeface="+mj-lt"/>
              </a:rPr>
              <a:t>ууцоцпцктццуцхзшнгтбсб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машина</a:t>
            </a:r>
            <a:r>
              <a:rPr lang="ru-RU" sz="3600" b="1" dirty="0" err="1" smtClean="0">
                <a:latin typeface="+mj-lt"/>
              </a:rPr>
              <a:t>лапошекопрьалу</a:t>
            </a:r>
            <a:endParaRPr lang="ru-RU" sz="3600" b="1" dirty="0" smtClean="0">
              <a:latin typeface="+mj-lt"/>
            </a:endParaRPr>
          </a:p>
          <a:p>
            <a:pPr marL="0" indent="0">
              <a:buNone/>
            </a:pPr>
            <a:endParaRPr lang="ru-RU" sz="3600" b="1" dirty="0">
              <a:latin typeface="+mj-lt"/>
            </a:endParaRPr>
          </a:p>
          <a:p>
            <a:pPr marL="0" indent="0">
              <a:buNone/>
            </a:pPr>
            <a:r>
              <a:rPr lang="ru-RU" sz="3600" b="1" dirty="0" err="1" smtClean="0">
                <a:latin typeface="+mj-lt"/>
              </a:rPr>
              <a:t>тоопрыпотроыьосьо</a:t>
            </a:r>
            <a:r>
              <a:rPr lang="ru-RU" sz="3600" b="1" dirty="0" err="1" smtClean="0">
                <a:solidFill>
                  <a:srgbClr val="FF0000"/>
                </a:solidFill>
                <a:latin typeface="+mj-lt"/>
              </a:rPr>
              <a:t>ворона</a:t>
            </a:r>
            <a:r>
              <a:rPr lang="ru-RU" sz="3600" b="1" dirty="0" err="1" smtClean="0">
                <a:latin typeface="+mj-lt"/>
              </a:rPr>
              <a:t>алопфукшопртфшлащзлф</a:t>
            </a:r>
            <a:endParaRPr lang="ru-RU" sz="3600" b="1" dirty="0" smtClean="0">
              <a:latin typeface="+mj-lt"/>
            </a:endParaRPr>
          </a:p>
          <a:p>
            <a:pPr marL="0" indent="0">
              <a:buNone/>
            </a:pPr>
            <a:endParaRPr lang="ru-RU" sz="3600" b="1" dirty="0">
              <a:latin typeface="+mj-lt"/>
            </a:endParaRPr>
          </a:p>
          <a:p>
            <a:pPr marL="0" indent="0">
              <a:buNone/>
            </a:pPr>
            <a:r>
              <a:rPr lang="ru-RU" sz="3600" b="1" dirty="0" err="1">
                <a:latin typeface="+mj-lt"/>
              </a:rPr>
              <a:t>в</a:t>
            </a:r>
            <a:r>
              <a:rPr lang="ru-RU" sz="3600" b="1" dirty="0" err="1" smtClean="0">
                <a:latin typeface="+mj-lt"/>
              </a:rPr>
              <a:t>лапрткегпоазазвпоуоы</a:t>
            </a:r>
            <a:r>
              <a:rPr lang="ru-RU" sz="3600" b="1" dirty="0" err="1" smtClean="0">
                <a:solidFill>
                  <a:srgbClr val="7030A0"/>
                </a:solidFill>
                <a:latin typeface="+mj-lt"/>
              </a:rPr>
              <a:t>тетрадь</a:t>
            </a:r>
            <a:r>
              <a:rPr lang="ru-RU" sz="3600" b="1" dirty="0" err="1" smtClean="0">
                <a:latin typeface="+mj-lt"/>
              </a:rPr>
              <a:t>вашпмрецкпщшчзбщу</a:t>
            </a:r>
            <a:endParaRPr lang="ru-RU" sz="3600" b="1" dirty="0" smtClean="0">
              <a:latin typeface="+mj-lt"/>
            </a:endParaRPr>
          </a:p>
          <a:p>
            <a:pPr marL="0" indent="0">
              <a:buNone/>
            </a:pPr>
            <a:endParaRPr lang="ru-RU" sz="3600" b="1" dirty="0">
              <a:latin typeface="+mj-lt"/>
            </a:endParaRPr>
          </a:p>
          <a:p>
            <a:pPr marL="0" indent="0">
              <a:buNone/>
            </a:pPr>
            <a:r>
              <a:rPr lang="ru-RU" sz="3600" b="1" dirty="0" err="1" smtClean="0">
                <a:latin typeface="+mj-lt"/>
              </a:rPr>
              <a:t>опропропьрапогп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сапоги</a:t>
            </a:r>
            <a:r>
              <a:rPr lang="ru-RU" sz="3600" b="1" dirty="0" err="1" smtClean="0">
                <a:latin typeface="+mj-lt"/>
              </a:rPr>
              <a:t>лпоеьрещулбщкшекщцщцуе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4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1219136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3" imgW="11468100" imgH="6791325" progId="Paint.Picture">
                  <p:embed/>
                </p:oleObj>
              </mc:Choice>
              <mc:Fallback>
                <p:oleObj r:id="rId3" imgW="11468100" imgH="67913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36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1467" y="6290733"/>
            <a:ext cx="529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использованы материалы с сайта «Просвещение»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Работа с предложениями</a:t>
            </a:r>
            <a:r>
              <a:rPr lang="ru-RU" sz="5400" b="1" dirty="0" smtClean="0"/>
              <a:t>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+mj-lt"/>
              </a:rPr>
              <a:t>⁕ </a:t>
            </a:r>
            <a:r>
              <a:rPr lang="ru-RU" sz="4400" i="1" dirty="0" smtClean="0">
                <a:latin typeface="+mj-lt"/>
              </a:rPr>
              <a:t>Выбери </a:t>
            </a:r>
            <a:r>
              <a:rPr lang="ru-RU" sz="4400" i="1" dirty="0">
                <a:latin typeface="+mj-lt"/>
              </a:rPr>
              <a:t>предложения:</a:t>
            </a:r>
          </a:p>
          <a:p>
            <a:r>
              <a:rPr lang="ru-RU" sz="4400" dirty="0">
                <a:latin typeface="+mj-lt"/>
              </a:rPr>
              <a:t>Мама приготовила ароматный кулич</a:t>
            </a:r>
          </a:p>
          <a:p>
            <a:r>
              <a:rPr lang="ru-RU" sz="4400" dirty="0">
                <a:latin typeface="+mj-lt"/>
              </a:rPr>
              <a:t>мама приготовила ароматный кулич.</a:t>
            </a:r>
          </a:p>
          <a:p>
            <a:r>
              <a:rPr lang="ru-RU" sz="4400" dirty="0">
                <a:latin typeface="+mj-lt"/>
              </a:rPr>
              <a:t>мама приготовила ароматный кулич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Порядок предложений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	</a:t>
            </a:r>
            <a:r>
              <a:rPr lang="ru-RU" sz="4400" dirty="0" smtClean="0">
                <a:latin typeface="+mj-lt"/>
              </a:rPr>
              <a:t>󠇅 </a:t>
            </a:r>
            <a:r>
              <a:rPr lang="ru-RU" sz="4400" dirty="0">
                <a:latin typeface="+mj-lt"/>
              </a:rPr>
              <a:t>Гнёзда напоминают корзиночку.</a:t>
            </a:r>
          </a:p>
          <a:p>
            <a:pPr marL="0" indent="0">
              <a:buNone/>
            </a:pPr>
            <a:r>
              <a:rPr lang="ru-RU" sz="4400" dirty="0" smtClean="0">
                <a:latin typeface="+mj-lt"/>
              </a:rPr>
              <a:t>	󠅭 </a:t>
            </a:r>
            <a:r>
              <a:rPr lang="ru-RU" sz="4400" dirty="0">
                <a:latin typeface="+mj-lt"/>
              </a:rPr>
              <a:t>Летом в гнезде появляются птенцы.</a:t>
            </a:r>
          </a:p>
          <a:p>
            <a:pPr marL="0" indent="0">
              <a:buNone/>
            </a:pPr>
            <a:r>
              <a:rPr lang="ru-RU" sz="4400" dirty="0" smtClean="0">
                <a:latin typeface="+mj-lt"/>
              </a:rPr>
              <a:t>	󠅭 </a:t>
            </a:r>
            <a:r>
              <a:rPr lang="ru-RU" sz="4400" dirty="0">
                <a:latin typeface="+mj-lt"/>
              </a:rPr>
              <a:t>Зяблики строят гнёзда на деревьях.</a:t>
            </a:r>
          </a:p>
          <a:p>
            <a:pPr marL="0" indent="0">
              <a:buNone/>
            </a:pP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3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978"/>
          </a:xfrm>
        </p:spPr>
        <p:txBody>
          <a:bodyPr/>
          <a:lstStyle/>
          <a:p>
            <a:pPr algn="ctr"/>
            <a:r>
              <a:rPr lang="ru-RU" b="1" dirty="0"/>
              <a:t>Слова-помощники: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уровень. </a:t>
            </a:r>
            <a:endParaRPr lang="ru-RU" dirty="0"/>
          </a:p>
          <a:p>
            <a:r>
              <a:rPr lang="ru-RU" dirty="0"/>
              <a:t>Урожай (</a:t>
            </a:r>
            <a:r>
              <a:rPr lang="ru-RU" dirty="0">
                <a:solidFill>
                  <a:srgbClr val="00B050"/>
                </a:solidFill>
              </a:rPr>
              <a:t>по, с</a:t>
            </a:r>
            <a:r>
              <a:rPr lang="ru-RU" dirty="0"/>
              <a:t>) полей собирают машины.</a:t>
            </a:r>
          </a:p>
          <a:p>
            <a:r>
              <a:rPr lang="ru-RU" dirty="0"/>
              <a:t>Колосья (</a:t>
            </a:r>
            <a:r>
              <a:rPr lang="ru-RU" dirty="0">
                <a:solidFill>
                  <a:srgbClr val="00B050"/>
                </a:solidFill>
              </a:rPr>
              <a:t>с, над</a:t>
            </a:r>
            <a:r>
              <a:rPr lang="ru-RU" dirty="0"/>
              <a:t>) зёрнышками срезает комбайн.</a:t>
            </a:r>
          </a:p>
          <a:p>
            <a:r>
              <a:rPr lang="ru-RU" dirty="0"/>
              <a:t>Он же выбивает их (</a:t>
            </a:r>
            <a:r>
              <a:rPr lang="ru-RU" dirty="0">
                <a:solidFill>
                  <a:srgbClr val="00B050"/>
                </a:solidFill>
              </a:rPr>
              <a:t>в, из</a:t>
            </a:r>
            <a:r>
              <a:rPr lang="ru-RU" dirty="0"/>
              <a:t>) колосьев.</a:t>
            </a:r>
          </a:p>
          <a:p>
            <a:r>
              <a:rPr lang="ru-RU" dirty="0"/>
              <a:t>Машины увозят груз (</a:t>
            </a:r>
            <a:r>
              <a:rPr lang="ru-RU" dirty="0">
                <a:solidFill>
                  <a:srgbClr val="00B050"/>
                </a:solidFill>
              </a:rPr>
              <a:t>на, над</a:t>
            </a:r>
            <a:r>
              <a:rPr lang="ru-RU" dirty="0"/>
              <a:t>) элеватор.</a:t>
            </a:r>
          </a:p>
          <a:p>
            <a:pPr marL="0" indent="0">
              <a:buNone/>
            </a:pPr>
            <a:r>
              <a:rPr lang="ru-RU" dirty="0" smtClean="0"/>
              <a:t>2 уровень.</a:t>
            </a:r>
            <a:endParaRPr lang="ru-RU" dirty="0"/>
          </a:p>
          <a:p>
            <a:r>
              <a:rPr lang="ru-RU" dirty="0"/>
              <a:t>Мы … мальчиками пошли … субботник.</a:t>
            </a:r>
          </a:p>
          <a:p>
            <a:r>
              <a:rPr lang="ru-RU" dirty="0"/>
              <a:t>Прибежали  … следующее утро … метлой … граблями.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86349" y="155930"/>
            <a:ext cx="9206902" cy="65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Диагностические работы за 1 класс: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</a:rPr>
              <a:t>По русскому языку</a:t>
            </a:r>
          </a:p>
          <a:p>
            <a:r>
              <a:rPr lang="ru-RU" altLang="en-US" dirty="0"/>
              <a:t>По литературному чтению</a:t>
            </a:r>
          </a:p>
          <a:p>
            <a:r>
              <a:rPr lang="ru-RU" altLang="en-US" dirty="0"/>
              <a:t>По математике</a:t>
            </a:r>
          </a:p>
          <a:p>
            <a:r>
              <a:rPr lang="ru-RU" altLang="en-US" dirty="0"/>
              <a:t>По окружающему миру</a:t>
            </a:r>
          </a:p>
          <a:p>
            <a:r>
              <a:rPr lang="ru-RU" altLang="en-US" dirty="0"/>
              <a:t>Комплексная диагностическая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Спасибо за внимание!</a:t>
            </a:r>
            <a:endParaRPr lang="ru-RU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6" name="Замещающее 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635" y="0"/>
          <a:ext cx="1219136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3" imgW="11457940" imgH="6772275" progId="Paint.Picture">
                  <p:embed/>
                </p:oleObj>
              </mc:Choice>
              <mc:Fallback>
                <p:oleObj r:id="rId3" imgW="11457940" imgH="6772275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" y="0"/>
                        <a:ext cx="1219136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7267" y="6316133"/>
            <a:ext cx="529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* использованы материалы с сайта «Просвещение»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-5080" y="-635"/>
          <a:ext cx="12197080" cy="685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3" imgW="11438890" imgH="6696075" progId="Paint.Picture">
                  <p:embed/>
                </p:oleObj>
              </mc:Choice>
              <mc:Fallback>
                <p:oleObj r:id="rId3" imgW="11438890" imgH="66960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080" y="-635"/>
                        <a:ext cx="12197080" cy="685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6533" y="6028267"/>
            <a:ext cx="529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* использованы материалы с сайта «Просвещение»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5" name="Замещающее 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12192000" cy="684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3" imgW="10257790" imgH="7515225" progId="Paint.Picture">
                  <p:embed/>
                </p:oleObj>
              </mc:Choice>
              <mc:Fallback>
                <p:oleObj r:id="rId3" imgW="10257790" imgH="7515225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43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10867" y="6197064"/>
            <a:ext cx="529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использованы материалы с сайта «Просвещение»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Совершенствование содержательной стороны учебных программ предполагает:</a:t>
            </a: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– рациональный отбор учебного материала;</a:t>
            </a:r>
            <a:br>
              <a:rPr lang="ru-RU" dirty="0"/>
            </a:br>
            <a:r>
              <a:rPr lang="ru-RU" dirty="0"/>
              <a:t>– оптимальное временное распределение, отводимое на изучение каждой учебной программы, темы;</a:t>
            </a:r>
            <a:br>
              <a:rPr lang="ru-RU" dirty="0"/>
            </a:br>
            <a:r>
              <a:rPr lang="ru-RU" dirty="0"/>
              <a:t>– обеспечение логического перехода от уже известной информации к новому материалу, более активное использование нового материала для повторения уже изученного;</a:t>
            </a:r>
            <a:br>
              <a:rPr lang="ru-RU" dirty="0"/>
            </a:br>
            <a:r>
              <a:rPr lang="ru-RU" dirty="0"/>
              <a:t>– экономное и рациональное использование времени учебного процесса.</a:t>
            </a:r>
            <a:endParaRPr lang="ru-RU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Учитель должен научить учащегося отвечать на следующие вопросы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осуществлять звуковой анализ слова. </a:t>
            </a:r>
            <a:endParaRPr lang="ru-RU" altLang="en-US" b="1" dirty="0">
              <a:solidFill>
                <a:srgbClr val="FF0000"/>
              </a:solidFill>
              <a:cs typeface="+mj-lt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0" y="2055813"/>
            <a:ext cx="9879942" cy="453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>
            <p:extLst>
              <p:ext uri="{D42A27DB-BD31-4B8C-83A1-F6EECF244321}">
                <p14:modId xmlns:p14="http://schemas.microsoft.com/office/powerpoint/2010/main" val="1311220535"/>
              </p:ext>
            </p:extLst>
          </p:nvPr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 smtClean="0">
                <a:solidFill>
                  <a:srgbClr val="FF0000"/>
                </a:solidFill>
                <a:cs typeface="+mj-lt"/>
              </a:rPr>
              <a:t>Игры с антонимами..</a:t>
            </a:r>
            <a:endParaRPr lang="ru-RU" altLang="en-US" b="1" dirty="0">
              <a:solidFill>
                <a:srgbClr val="FF0000"/>
              </a:solidFill>
              <a:cs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502689"/>
            <a:ext cx="4296295" cy="5293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3" y="1502689"/>
            <a:ext cx="3957145" cy="5276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861" y="3069346"/>
            <a:ext cx="3774780" cy="267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r:id="rId3" imgW="9371965" imgH="7324725" progId="Paint.Picture">
                  <p:embed/>
                </p:oleObj>
              </mc:Choice>
              <mc:Fallback>
                <p:oleObj r:id="rId3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1276" name="Picture 12" descr="https://stavchess.ru/wp-content/uploads/3/9/5/3957ebf450f26240ed896aa0d0349e26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0" y="17380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784" y="2349475"/>
            <a:ext cx="5621593" cy="421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500</Words>
  <Application>Microsoft Office PowerPoint</Application>
  <PresentationFormat>Широкоэкранный</PresentationFormat>
  <Paragraphs>103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Bitmap Image</vt:lpstr>
      <vt:lpstr>Преподавание предмета Русский язык в 1 классе при реализации программы ускоренного обучения «Эффективная начальная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Совершенствование содержательной стороны учебных программ предполагает:</vt:lpstr>
      <vt:lpstr>Учитель должен научить учащегося отвечать на следующие вопросы  и осуществлять звуковой анализ слова. </vt:lpstr>
      <vt:lpstr>Игры с антонимами..</vt:lpstr>
      <vt:lpstr>Презентация PowerPoint</vt:lpstr>
      <vt:lpstr> СИНКВЕЙН Правила составления синквейна: </vt:lpstr>
      <vt:lpstr>Пример синквейна:</vt:lpstr>
      <vt:lpstr>Пример синквейна:</vt:lpstr>
      <vt:lpstr>Деление слова на слоги с последующим называнием слов, начинающихся с каждого из выделенных слогов:</vt:lpstr>
      <vt:lpstr>1 год обучения </vt:lpstr>
      <vt:lpstr>Совершенствование методов обучения обеспечивается за счет:</vt:lpstr>
      <vt:lpstr>Совершенствование методов обучения обеспечивается за счет:</vt:lpstr>
      <vt:lpstr>Устойчивые сочетания букв:</vt:lpstr>
      <vt:lpstr>Работа со словарными словами:</vt:lpstr>
      <vt:lpstr>Игра «Прятки»</vt:lpstr>
      <vt:lpstr>Работа с предложениями:</vt:lpstr>
      <vt:lpstr>Порядок предложений:</vt:lpstr>
      <vt:lpstr>Слова-помощники:</vt:lpstr>
      <vt:lpstr>Презентация PowerPoint</vt:lpstr>
      <vt:lpstr>Диагностические работы за 1 класс: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31</cp:revision>
  <dcterms:created xsi:type="dcterms:W3CDTF">2024-02-20T06:54:00Z</dcterms:created>
  <dcterms:modified xsi:type="dcterms:W3CDTF">2024-05-05T17:15:49Z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F403A12848D14F09B2010B0FAAC8C881_12</vt:lpwstr>
  </property>
  <property fmtid="{D5CDD505-2E9C-101B-9397-08002B2CF9AE}" pid="3" name="KSOProductBuildVer">
    <vt:lpwstr>1049-12.2.0.13431</vt:lpwstr>
  </property>
</Properties>
</file>