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959" y="642610"/>
            <a:ext cx="11981793" cy="5143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dirty="0"/>
              <a:t> </a:t>
            </a:r>
            <a:r>
              <a:rPr lang="ru-RU" sz="3600" dirty="0" smtClean="0"/>
              <a:t>    </a:t>
            </a:r>
            <a:r>
              <a:rPr lang="ru-RU" sz="2800" dirty="0" smtClean="0"/>
              <a:t>«</a:t>
            </a:r>
            <a:r>
              <a:rPr lang="ru-RU" sz="2800" dirty="0"/>
              <a:t>Функционально грамотный человек – это человек, способный использовать все постоянно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приобретаемые </a:t>
            </a:r>
            <a:r>
              <a:rPr lang="ru-RU" sz="2800" dirty="0"/>
              <a:t>в течение жизни знания, умения </a:t>
            </a:r>
            <a:r>
              <a:rPr lang="ru-RU" sz="2800"/>
              <a:t>и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навыки </a:t>
            </a:r>
            <a:r>
              <a:rPr lang="ru-RU" sz="2800" dirty="0"/>
              <a:t>для решения максимально широкого диапазона жизненных задач в различных сферах человеческой деятельности, общения и социальных отношений»,-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утверждает </a:t>
            </a:r>
            <a:r>
              <a:rPr lang="ru-RU" sz="2800" dirty="0"/>
              <a:t>А.А. Леонтьев.</a:t>
            </a:r>
          </a:p>
        </p:txBody>
      </p:sp>
    </p:spTree>
    <p:extLst>
      <p:ext uri="{BB962C8B-B14F-4D97-AF65-F5344CB8AC3E}">
        <p14:creationId xmlns:p14="http://schemas.microsoft.com/office/powerpoint/2010/main" val="17541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54" y="0"/>
            <a:ext cx="9152243" cy="6876120"/>
          </a:xfrm>
        </p:spPr>
      </p:pic>
    </p:spTree>
    <p:extLst>
      <p:ext uri="{BB962C8B-B14F-4D97-AF65-F5344CB8AC3E}">
        <p14:creationId xmlns:p14="http://schemas.microsoft.com/office/powerpoint/2010/main" val="26397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6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564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55" y="91440"/>
            <a:ext cx="8891183" cy="6668389"/>
          </a:xfrm>
        </p:spPr>
      </p:pic>
    </p:spTree>
    <p:extLst>
      <p:ext uri="{BB962C8B-B14F-4D97-AF65-F5344CB8AC3E}">
        <p14:creationId xmlns:p14="http://schemas.microsoft.com/office/powerpoint/2010/main" val="27831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92" y="0"/>
            <a:ext cx="9141732" cy="6868223"/>
          </a:xfrm>
        </p:spPr>
      </p:pic>
    </p:spTree>
    <p:extLst>
      <p:ext uri="{BB962C8B-B14F-4D97-AF65-F5344CB8AC3E}">
        <p14:creationId xmlns:p14="http://schemas.microsoft.com/office/powerpoint/2010/main" val="324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49" y="0"/>
            <a:ext cx="9128125" cy="6858000"/>
          </a:xfrm>
        </p:spPr>
      </p:pic>
    </p:spTree>
    <p:extLst>
      <p:ext uri="{BB962C8B-B14F-4D97-AF65-F5344CB8AC3E}">
        <p14:creationId xmlns:p14="http://schemas.microsoft.com/office/powerpoint/2010/main" val="2668185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67" y="5570"/>
            <a:ext cx="9120711" cy="6852430"/>
          </a:xfrm>
        </p:spPr>
      </p:pic>
    </p:spTree>
    <p:extLst>
      <p:ext uri="{BB962C8B-B14F-4D97-AF65-F5344CB8AC3E}">
        <p14:creationId xmlns:p14="http://schemas.microsoft.com/office/powerpoint/2010/main" val="345812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29" y="0"/>
            <a:ext cx="9093364" cy="6820023"/>
          </a:xfrm>
        </p:spPr>
      </p:pic>
    </p:spTree>
    <p:extLst>
      <p:ext uri="{BB962C8B-B14F-4D97-AF65-F5344CB8AC3E}">
        <p14:creationId xmlns:p14="http://schemas.microsoft.com/office/powerpoint/2010/main" val="23763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77" y="0"/>
            <a:ext cx="9096506" cy="6813497"/>
          </a:xfrm>
        </p:spPr>
      </p:pic>
    </p:spTree>
    <p:extLst>
      <p:ext uri="{BB962C8B-B14F-4D97-AF65-F5344CB8AC3E}">
        <p14:creationId xmlns:p14="http://schemas.microsoft.com/office/powerpoint/2010/main" val="17176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90" y="0"/>
            <a:ext cx="9166937" cy="6875204"/>
          </a:xfrm>
        </p:spPr>
      </p:pic>
    </p:spTree>
    <p:extLst>
      <p:ext uri="{BB962C8B-B14F-4D97-AF65-F5344CB8AC3E}">
        <p14:creationId xmlns:p14="http://schemas.microsoft.com/office/powerpoint/2010/main" val="10762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90" y="1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2642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799"/>
            <a:ext cx="11350134" cy="5557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u="sng" dirty="0">
                <a:solidFill>
                  <a:schemeClr val="tx1"/>
                </a:solidFill>
              </a:rPr>
              <a:t>Основные признаки </a:t>
            </a:r>
            <a:r>
              <a:rPr lang="ru-RU" sz="4200" u="sng" dirty="0" smtClean="0">
                <a:solidFill>
                  <a:schemeClr val="tx1"/>
                </a:solidFill>
              </a:rPr>
              <a:t>функционально- </a:t>
            </a:r>
            <a:r>
              <a:rPr lang="ru-RU" sz="4200" u="sng" dirty="0">
                <a:solidFill>
                  <a:schemeClr val="tx1"/>
                </a:solidFill>
              </a:rPr>
              <a:t>грамотной личности</a:t>
            </a:r>
            <a:r>
              <a:rPr lang="ru-RU" sz="4200" dirty="0">
                <a:solidFill>
                  <a:schemeClr val="tx1"/>
                </a:solidFill>
              </a:rPr>
              <a:t>: 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5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04" y="220287"/>
            <a:ext cx="8555904" cy="6416929"/>
          </a:xfrm>
        </p:spPr>
      </p:pic>
    </p:spTree>
    <p:extLst>
      <p:ext uri="{BB962C8B-B14F-4D97-AF65-F5344CB8AC3E}">
        <p14:creationId xmlns:p14="http://schemas.microsoft.com/office/powerpoint/2010/main" val="1800686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821" y="685800"/>
            <a:ext cx="11866179" cy="6019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Приём «Умозаключения»</a:t>
            </a:r>
          </a:p>
          <a:p>
            <a:pPr marL="0" indent="0">
              <a:buNone/>
            </a:pPr>
            <a:r>
              <a:rPr lang="ru-RU" sz="3500" b="1" dirty="0">
                <a:solidFill>
                  <a:schemeClr val="tx1"/>
                </a:solidFill>
              </a:rPr>
              <a:t>Выберите из скобок два слова, которые являются наиболее существенными для слова перед скобками</a:t>
            </a:r>
            <a:r>
              <a:rPr lang="ru-RU" sz="35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500" b="1" dirty="0">
                <a:solidFill>
                  <a:schemeClr val="tx1"/>
                </a:solidFill>
              </a:rPr>
              <a:t/>
            </a:r>
            <a:br>
              <a:rPr lang="ru-RU" sz="3500" b="1" dirty="0">
                <a:solidFill>
                  <a:schemeClr val="tx1"/>
                </a:solidFill>
              </a:rPr>
            </a:br>
            <a:r>
              <a:rPr lang="ru-RU" sz="3500" b="1" dirty="0">
                <a:solidFill>
                  <a:schemeClr val="tx1"/>
                </a:solidFill>
              </a:rPr>
              <a:t>Сад (растение, садовник, собака, забор, земля);</a:t>
            </a:r>
            <a:br>
              <a:rPr lang="ru-RU" sz="3500" b="1" dirty="0">
                <a:solidFill>
                  <a:schemeClr val="tx1"/>
                </a:solidFill>
              </a:rPr>
            </a:br>
            <a:r>
              <a:rPr lang="ru-RU" sz="3500" b="1" dirty="0">
                <a:solidFill>
                  <a:schemeClr val="tx1"/>
                </a:solidFill>
              </a:rPr>
              <a:t>Река (берег, рыба, тина, рыболов, вода);</a:t>
            </a:r>
            <a:br>
              <a:rPr lang="ru-RU" sz="3500" b="1" dirty="0">
                <a:solidFill>
                  <a:schemeClr val="tx1"/>
                </a:solidFill>
              </a:rPr>
            </a:br>
            <a:r>
              <a:rPr lang="ru-RU" sz="3500" b="1" dirty="0">
                <a:solidFill>
                  <a:schemeClr val="tx1"/>
                </a:solidFill>
              </a:rPr>
              <a:t>Чтение (глаза, книга, картина, печать, очки);</a:t>
            </a:r>
            <a:br>
              <a:rPr lang="ru-RU" sz="3500" b="1" dirty="0">
                <a:solidFill>
                  <a:schemeClr val="tx1"/>
                </a:solidFill>
              </a:rPr>
            </a:br>
            <a:r>
              <a:rPr lang="ru-RU" sz="3500" b="1" dirty="0">
                <a:solidFill>
                  <a:schemeClr val="tx1"/>
                </a:solidFill>
              </a:rPr>
              <a:t>Игра (шахматы, игроки, правила, штрафы, наказания);</a:t>
            </a:r>
            <a:br>
              <a:rPr lang="ru-RU" sz="3500" b="1" dirty="0">
                <a:solidFill>
                  <a:schemeClr val="tx1"/>
                </a:solidFill>
              </a:rPr>
            </a:br>
            <a:r>
              <a:rPr lang="ru-RU" sz="3500" b="1" dirty="0">
                <a:solidFill>
                  <a:schemeClr val="tx1"/>
                </a:solidFill>
              </a:rPr>
              <a:t>Сумма (слагаемое, равенство, множитель, результат);</a:t>
            </a:r>
            <a:endParaRPr lang="ru-RU" sz="5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2" y="85273"/>
            <a:ext cx="10730834" cy="6625582"/>
          </a:xfrm>
        </p:spPr>
      </p:pic>
    </p:spTree>
    <p:extLst>
      <p:ext uri="{BB962C8B-B14F-4D97-AF65-F5344CB8AC3E}">
        <p14:creationId xmlns:p14="http://schemas.microsoft.com/office/powerpoint/2010/main" val="40083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7" y="170792"/>
            <a:ext cx="8851627" cy="6638721"/>
          </a:xfrm>
        </p:spPr>
      </p:pic>
    </p:spTree>
    <p:extLst>
      <p:ext uri="{BB962C8B-B14F-4D97-AF65-F5344CB8AC3E}">
        <p14:creationId xmlns:p14="http://schemas.microsoft.com/office/powerpoint/2010/main" val="1411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695912" cy="5473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Формы и методы, способствующие развитию функциональной грамотности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Групповая форма работы;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Игровая форма работы;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Творческие задания;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Тестовые задания;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Практическая работа;</a:t>
            </a:r>
          </a:p>
          <a:p>
            <a:pPr marL="0" lv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Ролевые и деловые игры;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Исследовательская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20" y="114164"/>
            <a:ext cx="8857952" cy="6655018"/>
          </a:xfrm>
        </p:spPr>
      </p:pic>
    </p:spTree>
    <p:extLst>
      <p:ext uri="{BB962C8B-B14F-4D97-AF65-F5344CB8AC3E}">
        <p14:creationId xmlns:p14="http://schemas.microsoft.com/office/powerpoint/2010/main" val="8099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7" y="128751"/>
            <a:ext cx="9545309" cy="6544127"/>
          </a:xfrm>
        </p:spPr>
      </p:pic>
    </p:spTree>
    <p:extLst>
      <p:ext uri="{BB962C8B-B14F-4D97-AF65-F5344CB8AC3E}">
        <p14:creationId xmlns:p14="http://schemas.microsoft.com/office/powerpoint/2010/main" val="36443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15" y="0"/>
            <a:ext cx="8988262" cy="6741197"/>
          </a:xfrm>
        </p:spPr>
      </p:pic>
    </p:spTree>
    <p:extLst>
      <p:ext uri="{BB962C8B-B14F-4D97-AF65-F5344CB8AC3E}">
        <p14:creationId xmlns:p14="http://schemas.microsoft.com/office/powerpoint/2010/main" val="39098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0"/>
            <a:ext cx="8964725" cy="6730570"/>
          </a:xfrm>
        </p:spPr>
      </p:pic>
    </p:spTree>
    <p:extLst>
      <p:ext uri="{BB962C8B-B14F-4D97-AF65-F5344CB8AC3E}">
        <p14:creationId xmlns:p14="http://schemas.microsoft.com/office/powerpoint/2010/main" val="20171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372</TotalTime>
  <Words>90</Words>
  <Application>Microsoft Office PowerPoint</Application>
  <PresentationFormat>Широкоэкранный</PresentationFormat>
  <Paragraphs>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Century Gothic</vt:lpstr>
      <vt:lpstr>Wingdings 3</vt:lpstr>
      <vt:lpstr>Сектор</vt:lpstr>
      <vt:lpstr>     «Функционально грамотный человек – это человек, способный использовать все постоянно  приобретаемые в течение жизни знания, умения и  навыки для решения максимально широкого диапазона жизненных задач в различных сферах человеческой деятельности, общения и социальных отношений»,-  утверждает А.А. Леонтьев.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«Функционально грамотный человек 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отношений»,-  утверждает А.А. Леонтьев.</dc:title>
  <dc:creator>Пользователь Windows</dc:creator>
  <cp:lastModifiedBy>Администратор</cp:lastModifiedBy>
  <cp:revision>11</cp:revision>
  <dcterms:created xsi:type="dcterms:W3CDTF">2025-11-25T19:25:36Z</dcterms:created>
  <dcterms:modified xsi:type="dcterms:W3CDTF">2025-11-27T11:20:00Z</dcterms:modified>
</cp:coreProperties>
</file>