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1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iles.meb100.ru/products/original/lakirovannaya-plita-gorkiy-shokolad-2019-08-05-13-20-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651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Формирование </a:t>
            </a:r>
            <a:r>
              <a:rPr lang="ru-RU" dirty="0" err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читательскойграмотности</a:t>
            </a:r>
            <a:r>
              <a:rPr lang="ru-RU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на уроках русского языка и литературы</a:t>
            </a:r>
            <a:endParaRPr lang="ru-RU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553744"/>
            <a:ext cx="6760840" cy="23042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3B1D1D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</a:p>
          <a:p>
            <a:r>
              <a:rPr lang="ru-RU" sz="2400" dirty="0" smtClean="0">
                <a:solidFill>
                  <a:srgbClr val="3B1D1D"/>
                </a:solidFill>
                <a:latin typeface="Times New Roman" pitchFamily="18" charset="0"/>
                <a:cs typeface="Times New Roman" pitchFamily="18" charset="0"/>
              </a:rPr>
              <a:t>Чибирёва Е.А.</a:t>
            </a:r>
            <a:endParaRPr lang="en-US" sz="2400" dirty="0" smtClean="0">
              <a:solidFill>
                <a:srgbClr val="3B1D1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Гимназия №11. Официальный сай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440160" cy="14401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47664" y="188640"/>
            <a:ext cx="62646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 бюджетное общеобразовательное учреждение г. о. Королёв Московской области</a:t>
            </a:r>
          </a:p>
          <a:p>
            <a:pPr algn="ctr" fontAlgn="base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«Гимназия №11 с изучением иностранных языков»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iles.meb100.ru/products/original/lakirovannaya-plita-gorkiy-shokolad-2019-08-05-13-20-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651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«Мои ученики будут узнавать новое не только от меня; они будут открывать это новое сами» </a:t>
            </a:r>
            <a:br>
              <a:rPr lang="ru-RU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                  </a:t>
            </a:r>
            <a:r>
              <a:rPr lang="ru-RU" sz="2700" dirty="0" err="1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И.Г.Песталоцци</a:t>
            </a:r>
            <a:endParaRPr lang="ru-RU" sz="27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1555" y="4077486"/>
            <a:ext cx="3288917" cy="2304256"/>
          </a:xfrm>
        </p:spPr>
        <p:txBody>
          <a:bodyPr>
            <a:norm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149588"/>
            <a:ext cx="4228515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723785" y="4499782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3B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Иоганн Генрих Песталоцци (1746–1827) — педагог-гуманист, который одним из первых сформулировал основы развивающего обучения.</a:t>
            </a:r>
            <a:endParaRPr lang="ru-RU" sz="2000" dirty="0">
              <a:solidFill>
                <a:srgbClr val="3B1D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80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iles.meb100.ru/products/original/lakirovannaya-plita-gorkiy-shokolad-2019-08-05-13-20-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БЕЗ ЧТЕНИЯ НЕТ УЧЕНИЯ</a:t>
            </a:r>
            <a:r>
              <a:rPr lang="ru-RU" sz="36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! </a:t>
            </a:r>
            <a:br>
              <a:rPr lang="ru-RU" sz="36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endParaRPr lang="ru-RU" sz="36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24744"/>
            <a:ext cx="8064896" cy="1440159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3B1D1D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Уметь учиться – </a:t>
            </a:r>
            <a:r>
              <a:rPr lang="ru-RU" dirty="0" smtClean="0">
                <a:solidFill>
                  <a:srgbClr val="3B1D1D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это уметь, пользуясь учебниками, дополнительной литературой и другими видами информации, самостоятельно добывать и использовать новые знания.</a:t>
            </a:r>
            <a:endParaRPr lang="ru-RU" dirty="0">
              <a:solidFill>
                <a:srgbClr val="3B1D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5536" y="2780928"/>
            <a:ext cx="360040" cy="360040"/>
          </a:xfrm>
          <a:prstGeom prst="ellipse">
            <a:avLst/>
          </a:prstGeom>
          <a:solidFill>
            <a:srgbClr val="3B1D1D"/>
          </a:solidFill>
          <a:ln>
            <a:solidFill>
              <a:srgbClr val="3B1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95536" y="3356992"/>
            <a:ext cx="360040" cy="360040"/>
          </a:xfrm>
          <a:prstGeom prst="ellipse">
            <a:avLst/>
          </a:prstGeom>
          <a:solidFill>
            <a:srgbClr val="3B1D1D"/>
          </a:solidFill>
          <a:ln>
            <a:solidFill>
              <a:srgbClr val="3B1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95536" y="3933056"/>
            <a:ext cx="360040" cy="360040"/>
          </a:xfrm>
          <a:prstGeom prst="ellipse">
            <a:avLst/>
          </a:prstGeom>
          <a:solidFill>
            <a:srgbClr val="3B1D1D"/>
          </a:solidFill>
          <a:ln>
            <a:solidFill>
              <a:srgbClr val="3B1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95536" y="4509120"/>
            <a:ext cx="360040" cy="360040"/>
          </a:xfrm>
          <a:prstGeom prst="ellipse">
            <a:avLst/>
          </a:prstGeom>
          <a:solidFill>
            <a:srgbClr val="3B1D1D"/>
          </a:solidFill>
          <a:ln>
            <a:solidFill>
              <a:srgbClr val="3B1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5536" y="5085184"/>
            <a:ext cx="360040" cy="360040"/>
          </a:xfrm>
          <a:prstGeom prst="ellipse">
            <a:avLst/>
          </a:prstGeom>
          <a:solidFill>
            <a:srgbClr val="3B1D1D"/>
          </a:solidFill>
          <a:ln>
            <a:solidFill>
              <a:srgbClr val="3B1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95536" y="5661248"/>
            <a:ext cx="360040" cy="360040"/>
          </a:xfrm>
          <a:prstGeom prst="ellipse">
            <a:avLst/>
          </a:prstGeom>
          <a:solidFill>
            <a:srgbClr val="3B1D1D"/>
          </a:solidFill>
          <a:ln>
            <a:solidFill>
              <a:srgbClr val="3B1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99592" y="2780928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3B1D1D"/>
                </a:solidFill>
                <a:latin typeface="Times New Roman" pitchFamily="18" charset="0"/>
                <a:cs typeface="Times New Roman" pitchFamily="18" charset="0"/>
              </a:rPr>
              <a:t>Понимать коммуникативную цель чтения текста;</a:t>
            </a:r>
            <a:endParaRPr lang="ru-RU" sz="2000" dirty="0">
              <a:solidFill>
                <a:srgbClr val="3B1D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592" y="3212976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3B1D1D"/>
                </a:solidFill>
                <a:latin typeface="Times New Roman" pitchFamily="18" charset="0"/>
                <a:cs typeface="Times New Roman" pitchFamily="18" charset="0"/>
              </a:rPr>
              <a:t>Фиксировать информацию на письме в виде плана, тезисов, полного или сжатого пересказа (устного или письменного);</a:t>
            </a:r>
            <a:endParaRPr lang="ru-RU" sz="2000" dirty="0">
              <a:solidFill>
                <a:srgbClr val="3B1D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9592" y="3933056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3B1D1D"/>
                </a:solidFill>
                <a:latin typeface="Times New Roman" pitchFamily="18" charset="0"/>
                <a:cs typeface="Times New Roman" pitchFamily="18" charset="0"/>
              </a:rPr>
              <a:t>Определять основную мысль текста;</a:t>
            </a:r>
            <a:endParaRPr lang="ru-RU" sz="2000" dirty="0">
              <a:solidFill>
                <a:srgbClr val="3B1D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9592" y="4365104"/>
            <a:ext cx="76328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3B1D1D"/>
                </a:solidFill>
                <a:latin typeface="Times New Roman" pitchFamily="18" charset="0"/>
                <a:cs typeface="Times New Roman" pitchFamily="18" charset="0"/>
              </a:rPr>
              <a:t>Дифференцировать главную и второстепенную, известную и неизвестную информацию; </a:t>
            </a: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99592" y="5013176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3B1D1D"/>
                </a:solidFill>
                <a:latin typeface="Times New Roman" pitchFamily="18" charset="0"/>
                <a:cs typeface="Times New Roman" pitchFamily="18" charset="0"/>
              </a:rPr>
              <a:t>Выделять информацию, иллюстрирующую языковые факты, явления или аргументирующую выдвинутый тезис;</a:t>
            </a:r>
            <a:endParaRPr lang="ru-RU" sz="2000" dirty="0">
              <a:solidFill>
                <a:srgbClr val="3B1D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592" y="5661248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3B1D1D"/>
                </a:solidFill>
                <a:latin typeface="Times New Roman" pitchFamily="18" charset="0"/>
                <a:cs typeface="Times New Roman" pitchFamily="18" charset="0"/>
              </a:rPr>
              <a:t>Комментировать и оценивать информацию текста.</a:t>
            </a:r>
            <a:endParaRPr lang="ru-RU" sz="2000" dirty="0">
              <a:solidFill>
                <a:srgbClr val="3B1D1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iles.meb100.ru/products/original/lakirovannaya-plita-gorkiy-shokolad-2019-08-05-13-20-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"Письмо с дырками (пробелами)"</a:t>
            </a:r>
            <a:endParaRPr lang="ru-RU" sz="32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Знакомство с порядком морфологического разбора имени существительного. Составление рассказа о существительном по опорным словам. (6 класс)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426017"/>
            <a:ext cx="864096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Имя существительное обозначает… 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Отвечает на вопросы… , … .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Начальная форма имени существительного - … падеж…число.  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Имена существительные имеют следующие постоянные признаки:  … или …. , … или … . 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Относятся к … роду, к … склонению. 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Имена существительные имеют следующие непостоянные признаки:…. 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Существительные изменяются по … и … .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В предложении имя существительное может быть как …, … , … , … , … . </a:t>
            </a:r>
          </a:p>
          <a:p>
            <a:pPr marL="342900" indent="-342900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iles.meb100.ru/products/original/lakirovannaya-plita-gorkiy-shokolad-2019-08-05-13-20-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"</a:t>
            </a:r>
            <a:r>
              <a:rPr lang="ru-RU" sz="36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Ассоциации</a:t>
            </a:r>
            <a:r>
              <a:rPr lang="ru-RU" sz="40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"</a:t>
            </a:r>
            <a:endParaRPr lang="ru-RU" sz="40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4005064"/>
            <a:ext cx="7931224" cy="212109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95536" y="1700808"/>
            <a:ext cx="31683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КТО? ЧТО?</a:t>
            </a:r>
          </a:p>
          <a:p>
            <a:pPr marL="342900" indent="-342900">
              <a:buAutoNum type="arabicPeriod"/>
            </a:pPr>
            <a:endParaRPr lang="ru-RU" sz="2400" dirty="0" smtClean="0"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ПРЕДМЕТ</a:t>
            </a:r>
          </a:p>
          <a:p>
            <a:pPr marL="342900" indent="-342900">
              <a:buAutoNum type="arabicPeriod"/>
            </a:pPr>
            <a:endParaRPr lang="ru-RU" sz="2400" dirty="0" smtClean="0"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ПОДЛЕЖАЩЕЕ</a:t>
            </a:r>
          </a:p>
          <a:p>
            <a:pPr marL="342900" indent="-342900">
              <a:buAutoNum type="arabicPeriod"/>
            </a:pPr>
            <a:endParaRPr lang="ru-RU" sz="2400" dirty="0" smtClean="0"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ЗАЯЦ</a:t>
            </a:r>
          </a:p>
          <a:p>
            <a:pPr marL="342900" indent="-342900">
              <a:buAutoNum type="arabicPeriod"/>
            </a:pPr>
            <a:endParaRPr lang="ru-RU" sz="2400" dirty="0" smtClean="0"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ЧАСТЬ РЕЧИ</a:t>
            </a:r>
          </a:p>
          <a:p>
            <a:pPr marL="342900" indent="-342900">
              <a:buAutoNum type="arabicPeriod"/>
            </a:pPr>
            <a:endParaRPr lang="ru-RU" sz="2400" dirty="0" smtClean="0"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ПАДЕЖ </a:t>
            </a:r>
            <a:endParaRPr lang="ru-RU" sz="24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1880" y="1556792"/>
            <a:ext cx="51845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Существительное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самостоятельная часть речи, которая обозначает предмет и отвечает на вопросы: кто? что?</a:t>
            </a:r>
          </a:p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Постоянные признаки: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одушевленное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неодушевленное, собственное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нарицательное, род.</a:t>
            </a:r>
          </a:p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Непостоянные признаки: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число, падеж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Роль в предложении: подлежащее, сказуемое, определение, обстоятельство.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iles.meb100.ru/products/original/lakirovannaya-plita-gorkiy-shokolad-2019-08-05-13-20-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119" y="-120561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"Составление кластера"</a:t>
            </a:r>
            <a:endParaRPr lang="ru-RU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26" name="Picture 2" descr="https://fsd.multiurok.ru/html/2022/03/22/s_6239be6d35fdc/php6RknAX_Statya-Razvitie-funkcionalnoj-gramotnosti-na-urokah-russkogo-yazyka_html_72c2929067fe1eed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70255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74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iles.meb100.ru/products/original/lakirovannaya-plita-gorkiy-shokolad-2019-08-05-13-20-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06707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"Конкурс шпаргалок"</a:t>
            </a:r>
            <a:endParaRPr lang="ru-RU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69934"/>
            <a:ext cx="5112568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«Шпаргалка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оформлена на листе бумаги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форматом …;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шпаргалке нет текста, а информация представлена отдельными словами, условными знаками, схематичными рисунками, стрелками, расположением единиц информации относительно друг друга; 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 и других единиц информации соответствует принятым условиям (например, на листе может быть не больше 10 слов, трех условных знаков, семи стрелок или линий).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77180" y="1484784"/>
            <a:ext cx="360040" cy="360040"/>
          </a:xfrm>
          <a:prstGeom prst="ellipse">
            <a:avLst/>
          </a:prstGeom>
          <a:solidFill>
            <a:srgbClr val="3B1D1D"/>
          </a:solidFill>
          <a:ln>
            <a:solidFill>
              <a:srgbClr val="3B1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77180" y="2924944"/>
            <a:ext cx="360040" cy="360040"/>
          </a:xfrm>
          <a:prstGeom prst="ellipse">
            <a:avLst/>
          </a:prstGeom>
          <a:solidFill>
            <a:srgbClr val="3B1D1D"/>
          </a:solidFill>
          <a:ln>
            <a:solidFill>
              <a:srgbClr val="3B1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77091" y="4653136"/>
            <a:ext cx="360040" cy="360040"/>
          </a:xfrm>
          <a:prstGeom prst="ellipse">
            <a:avLst/>
          </a:prstGeom>
          <a:solidFill>
            <a:srgbClr val="3B1D1D"/>
          </a:solidFill>
          <a:ln>
            <a:solidFill>
              <a:srgbClr val="3B1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26365">
            <a:off x="5843563" y="1951000"/>
            <a:ext cx="4025024" cy="3508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011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iles.meb100.ru/products/original/lakirovannaya-plita-gorkiy-shokolad-2019-08-05-13-20-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Формирование ЧГ на уроках литературы. Приёмы</a:t>
            </a:r>
            <a:endParaRPr lang="ru-RU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206084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3B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«Смысловая догадка»</a:t>
            </a:r>
            <a:endParaRPr lang="ru-RU" b="1" dirty="0">
              <a:solidFill>
                <a:srgbClr val="3B1D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3B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«Чтение </a:t>
            </a:r>
            <a:r>
              <a:rPr lang="ru-RU" b="1" dirty="0">
                <a:solidFill>
                  <a:srgbClr val="3B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rgbClr val="3B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кружок»</a:t>
            </a:r>
            <a:endParaRPr lang="ru-RU" b="1" dirty="0">
              <a:solidFill>
                <a:srgbClr val="3B1D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3B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«Чтение </a:t>
            </a:r>
            <a:r>
              <a:rPr lang="ru-RU" b="1" dirty="0">
                <a:solidFill>
                  <a:srgbClr val="3B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 smtClean="0">
                <a:solidFill>
                  <a:srgbClr val="3B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остановками»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3B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«Чтение </a:t>
            </a:r>
            <a:r>
              <a:rPr lang="ru-RU" b="1" dirty="0">
                <a:solidFill>
                  <a:srgbClr val="3B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 smtClean="0">
                <a:solidFill>
                  <a:srgbClr val="3B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пометками»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3B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rgbClr val="3B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b="1" dirty="0" smtClean="0">
                <a:solidFill>
                  <a:srgbClr val="3B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 smtClean="0">
                <a:solidFill>
                  <a:srgbClr val="3B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3B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«Читательский дневник»</a:t>
            </a:r>
            <a:r>
              <a:rPr lang="ru-RU" dirty="0" smtClean="0">
                <a:solidFill>
                  <a:srgbClr val="3B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rgbClr val="3B1D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979712" y="2204864"/>
            <a:ext cx="360040" cy="360040"/>
          </a:xfrm>
          <a:prstGeom prst="ellipse">
            <a:avLst/>
          </a:prstGeom>
          <a:solidFill>
            <a:srgbClr val="3B1D1D"/>
          </a:solidFill>
          <a:ln>
            <a:solidFill>
              <a:srgbClr val="3B1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979712" y="2781995"/>
            <a:ext cx="360040" cy="360040"/>
          </a:xfrm>
          <a:prstGeom prst="ellipse">
            <a:avLst/>
          </a:prstGeom>
          <a:solidFill>
            <a:srgbClr val="3B1D1D"/>
          </a:solidFill>
          <a:ln>
            <a:solidFill>
              <a:srgbClr val="3B1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979712" y="3372892"/>
            <a:ext cx="360040" cy="360040"/>
          </a:xfrm>
          <a:prstGeom prst="ellipse">
            <a:avLst/>
          </a:prstGeom>
          <a:solidFill>
            <a:srgbClr val="3B1D1D"/>
          </a:solidFill>
          <a:ln>
            <a:solidFill>
              <a:srgbClr val="3B1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979712" y="3963789"/>
            <a:ext cx="360040" cy="360040"/>
          </a:xfrm>
          <a:prstGeom prst="ellipse">
            <a:avLst/>
          </a:prstGeom>
          <a:solidFill>
            <a:srgbClr val="3B1D1D"/>
          </a:solidFill>
          <a:ln>
            <a:solidFill>
              <a:srgbClr val="3B1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979712" y="4540920"/>
            <a:ext cx="360040" cy="360040"/>
          </a:xfrm>
          <a:prstGeom prst="ellipse">
            <a:avLst/>
          </a:prstGeom>
          <a:solidFill>
            <a:srgbClr val="3B1D1D"/>
          </a:solidFill>
          <a:ln>
            <a:solidFill>
              <a:srgbClr val="3B1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979712" y="5118051"/>
            <a:ext cx="360040" cy="360040"/>
          </a:xfrm>
          <a:prstGeom prst="ellipse">
            <a:avLst/>
          </a:prstGeom>
          <a:solidFill>
            <a:srgbClr val="3B1D1D"/>
          </a:solidFill>
          <a:ln>
            <a:solidFill>
              <a:srgbClr val="3B1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20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iles.meb100.ru/products/original/lakirovannaya-plita-gorkiy-shokolad-2019-08-05-13-20-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087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1714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"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Синквейн</a:t>
            </a:r>
            <a:r>
              <a:rPr lang="ru-RU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"</a:t>
            </a:r>
            <a:r>
              <a:rPr lang="ru-RU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lang="ru-RU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147248" cy="55766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переводе с французского слово «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означает стихотворение, состоящее из пяти строк, которое пишется по определенным правилам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концентрация знаний, ассоциаций, чувств; сужение оценки явлений и событий, выражение своей позиции, взгляда на событие, предмет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строка - 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слово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обычно существительное, отражающее тему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строка - 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слова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прилагательные, описывающие основную мысль;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строка - 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слова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глаголы, описывающие действия в рамках темы;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четвёртая строка - 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фраза из нескольких (обычно четырёх) слов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показывающая отношение к теме; таким предложением может быть крылатое выражение, цитата, пословица или составленная самим учащимся фраза в контексте с темой.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пятая строка - 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слово-резюме или словосочетание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связанное с первым, отражающее сущность темы, которое дает новую интерпретацию темы, выражает личное отношение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пищущего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теме.</a:t>
            </a: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75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iles.meb100.ru/products/original/lakirovannaya-plita-gorkiy-shokolad-2019-08-05-13-20-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"Читательский дневник"</a:t>
            </a:r>
            <a:r>
              <a:rPr lang="ru-RU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lang="ru-RU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050" name="Picture 2" descr="https://image.jimcdn.com/app/cms/image/transf/none/path/sa48ce7f66e510e59/image/ib2bb6850738173a8/version/1623591447/imag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816424" cy="5398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files.meb100.ru/products/original/lakirovannaya-plita-gorkiy-shokolad-2019-08-05-13-20-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6743" y="1268760"/>
            <a:ext cx="4186808" cy="9361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20072" y="1412776"/>
            <a:ext cx="3682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«Киноафиша»</a:t>
            </a:r>
            <a:endParaRPr lang="ru-RU" sz="36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052" name="Picture 4" descr="https://xn--80atdujec4e.xn----7sbhlbh0a1awgee.xn--p1ai/uploads/ckfinder/userfiles/images/%D0%93%D0%94%D0%9A_02_02_2023_%D0%BF%D0%BE%D0%BA%D0%B0%D0%B7%20%D1%84%D0%B8%D0%BB%D1%8C%D0%BC%D0%B0%20%D0%9E%D0%BD%D0%B8%20%D1%81%D1%80%D0%B0%D0%B6%D0%B0%D0%BB%D0%B8%D1%81%D1%8C%20%D0%B7%D0%B0%20%D0%A0%D0%BE%D0%B4%D0%B8%D0%BD%D1%83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76" y="2564904"/>
            <a:ext cx="4551342" cy="3135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50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479</Words>
  <Application>Microsoft Office PowerPoint</Application>
  <PresentationFormat>Экран (4:3)</PresentationFormat>
  <Paragraphs>75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Batang</vt:lpstr>
      <vt:lpstr>Arial</vt:lpstr>
      <vt:lpstr>Calibri</vt:lpstr>
      <vt:lpstr>Times New Roman</vt:lpstr>
      <vt:lpstr>Тема Office</vt:lpstr>
      <vt:lpstr>Формирование читательскойграмотности на уроках русского языка и литературы</vt:lpstr>
      <vt:lpstr>БЕЗ ЧТЕНИЯ НЕТ УЧЕНИЯ!  </vt:lpstr>
      <vt:lpstr>"Письмо с дырками (пробелами)"</vt:lpstr>
      <vt:lpstr>"Ассоциации"</vt:lpstr>
      <vt:lpstr>"Составление кластера"</vt:lpstr>
      <vt:lpstr>"Конкурс шпаргалок"</vt:lpstr>
      <vt:lpstr>Формирование ЧГ на уроках литературы. Приёмы</vt:lpstr>
      <vt:lpstr>"Синквейн" </vt:lpstr>
      <vt:lpstr>"Читательский дневник" </vt:lpstr>
      <vt:lpstr>«Мои ученики будут узнавать новое не только от меня; они будут открывать это новое сами»                       И.Г.Песталоцци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читательскойграмотности на уроках русского языка и литературы</dc:title>
  <dc:creator>User</dc:creator>
  <cp:lastModifiedBy>Ученик</cp:lastModifiedBy>
  <cp:revision>7</cp:revision>
  <dcterms:created xsi:type="dcterms:W3CDTF">2024-02-19T17:17:19Z</dcterms:created>
  <dcterms:modified xsi:type="dcterms:W3CDTF">2024-02-20T07:25:44Z</dcterms:modified>
</cp:coreProperties>
</file>