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72" r:id="rId6"/>
    <p:sldId id="274" r:id="rId7"/>
    <p:sldId id="275" r:id="rId8"/>
    <p:sldId id="257" r:id="rId9"/>
    <p:sldId id="293" r:id="rId10"/>
    <p:sldId id="261" r:id="rId11"/>
    <p:sldId id="262" r:id="rId12"/>
    <p:sldId id="271" r:id="rId13"/>
    <p:sldId id="263" r:id="rId14"/>
    <p:sldId id="309" r:id="rId15"/>
    <p:sldId id="264" r:id="rId16"/>
    <p:sldId id="267" r:id="rId17"/>
    <p:sldId id="27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1.wmf"/><Relationship Id="rId10" Type="http://schemas.openxmlformats.org/officeDocument/2006/relationships/vmlDrawing" Target="../drawings/vmlDrawing14.vml"/><Relationship Id="rId1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785" y="19561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solidFill>
                  <a:srgbClr val="C00000"/>
                </a:solidFill>
              </a:rPr>
              <a:t>Функциональная грамотность в рамках программы</a:t>
            </a:r>
            <a:r>
              <a:rPr lang="ru-RU" altLang="en-US" dirty="0"/>
              <a:t> </a:t>
            </a:r>
            <a:r>
              <a:rPr lang="ru-RU" altLang="en-US" b="1" dirty="0">
                <a:solidFill>
                  <a:srgbClr val="FF0000"/>
                </a:solidFill>
              </a:rPr>
              <a:t>«Эффективная начальная школа»</a:t>
            </a:r>
            <a:endParaRPr lang="ru-RU" alt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4723"/>
            <a:ext cx="9144000" cy="1655762"/>
          </a:xfrm>
        </p:spPr>
        <p:txBody>
          <a:bodyPr/>
          <a:lstStyle/>
          <a:p>
            <a:pPr algn="r"/>
            <a:r>
              <a:rPr lang="ru-RU" altLang="en-US"/>
              <a:t>Подготовила: </a:t>
            </a:r>
            <a:endParaRPr lang="ru-RU" altLang="en-US"/>
          </a:p>
          <a:p>
            <a:pPr algn="r"/>
            <a:r>
              <a:rPr lang="ru-RU" altLang="en-US"/>
              <a:t>учитель начальных классов </a:t>
            </a:r>
            <a:endParaRPr lang="ru-RU" altLang="en-US"/>
          </a:p>
          <a:p>
            <a:pPr algn="r"/>
            <a:r>
              <a:rPr lang="ru-RU" altLang="en-US"/>
              <a:t>Шмайлова Е.В.</a:t>
            </a:r>
            <a:endParaRPr lang="ru-RU" altLang="en-US"/>
          </a:p>
        </p:txBody>
      </p:sp>
      <p:graphicFrame>
        <p:nvGraphicFramePr>
          <p:cNvPr id="8" name="Объект 7"/>
          <p:cNvGraphicFramePr/>
          <p:nvPr/>
        </p:nvGraphicFramePr>
        <p:xfrm>
          <a:off x="1828800" y="3490595"/>
          <a:ext cx="2889885" cy="314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3638550" imgH="3924300" progId="Paint.Picture">
                  <p:embed/>
                </p:oleObj>
              </mc:Choice>
              <mc:Fallback>
                <p:oleObj name="" r:id="rId3" imgW="3638550" imgH="3924300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490595"/>
                        <a:ext cx="2889885" cy="314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Объект 8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670560" y="365125"/>
          <a:ext cx="4413885" cy="542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6696075" imgH="7562850" progId="Paint.Picture">
                  <p:embed/>
                </p:oleObj>
              </mc:Choice>
              <mc:Fallback>
                <p:oleObj name="" r:id="rId3" imgW="6696075" imgH="756285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" y="365125"/>
                        <a:ext cx="4413885" cy="542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/>
          <p:nvPr/>
        </p:nvGraphicFramePr>
        <p:xfrm>
          <a:off x="7082155" y="265430"/>
          <a:ext cx="4822190" cy="562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6686550" imgH="7696200" progId="Paint.Picture">
                  <p:embed/>
                </p:oleObj>
              </mc:Choice>
              <mc:Fallback>
                <p:oleObj name="" r:id="rId5" imgW="6686550" imgH="7696200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2155" y="265430"/>
                        <a:ext cx="4822190" cy="562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650" y="2328545"/>
            <a:ext cx="5899150" cy="442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Объект 3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Диагностические работы за 1 класс:</a:t>
            </a:r>
            <a:endParaRPr lang="ru-RU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По русскому языку</a:t>
            </a:r>
            <a:endParaRPr lang="ru-RU" altLang="en-US">
              <a:solidFill>
                <a:srgbClr val="7030A0"/>
              </a:solidFill>
            </a:endParaRPr>
          </a:p>
          <a:p>
            <a:r>
              <a:rPr lang="ru-RU" altLang="en-US"/>
              <a:t>По литературному чтению</a:t>
            </a:r>
            <a:endParaRPr lang="ru-RU" altLang="en-US"/>
          </a:p>
          <a:p>
            <a:r>
              <a:rPr lang="ru-RU" altLang="en-US"/>
              <a:t>По математике</a:t>
            </a:r>
            <a:endParaRPr lang="ru-RU" altLang="en-US"/>
          </a:p>
          <a:p>
            <a:r>
              <a:rPr lang="ru-RU" altLang="en-US"/>
              <a:t>По окружающему миру</a:t>
            </a:r>
            <a:endParaRPr lang="ru-RU" altLang="en-US"/>
          </a:p>
          <a:p>
            <a:r>
              <a:rPr lang="ru-RU" altLang="en-US"/>
              <a:t>Комплексная диагностическая работа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268095" y="227965"/>
          <a:ext cx="9226550" cy="629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6667500" imgH="4838700" progId="Paint.Picture">
                  <p:embed/>
                </p:oleObj>
              </mc:Choice>
              <mc:Fallback>
                <p:oleObj name="" r:id="rId3" imgW="6667500" imgH="483870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095" y="227965"/>
                        <a:ext cx="9226550" cy="629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Объект 4"/>
          <p:cNvGraphicFramePr/>
          <p:nvPr/>
        </p:nvGraphicFramePr>
        <p:xfrm>
          <a:off x="0" y="-635"/>
          <a:ext cx="1219136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91015" imgH="7400925" progId="Paint.Picture">
                  <p:embed/>
                </p:oleObj>
              </mc:Choice>
              <mc:Fallback>
                <p:oleObj name="" r:id="rId1" imgW="9391015" imgH="7400925" progId="Paint.Picture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136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990"/>
          </a:xfrm>
        </p:spPr>
        <p:txBody>
          <a:bodyPr vert="horz" wrap="square" lIns="121920" tIns="60960" rIns="121920" bIns="60960" numCol="1" anchor="ctr" anchorCtr="0" compatLnSpc="1"/>
          <a:p>
            <a:pPr algn="ctr">
              <a:buNone/>
            </a:pPr>
            <a:r>
              <a:rPr sz="3200" b="1" dirty="0">
                <a:solidFill>
                  <a:srgbClr val="2F5597"/>
                </a:solidFill>
                <a:latin typeface="Times New Roman" panose="02020603050405020304" charset="0"/>
                <a:cs typeface="Times New Roman" panose="02020603050405020304" charset="0"/>
                <a:sym typeface="Helvetica Neue"/>
              </a:rPr>
              <a:t>Текст: 1</a:t>
            </a:r>
            <a:r>
              <a:rPr lang="ru-RU" sz="3200" b="1" dirty="0">
                <a:solidFill>
                  <a:srgbClr val="2F5597"/>
                </a:solidFill>
                <a:latin typeface="Times New Roman" panose="02020603050405020304" charset="0"/>
                <a:cs typeface="Times New Roman" panose="02020603050405020304" charset="0"/>
                <a:sym typeface="Helvetica Neue"/>
              </a:rPr>
              <a:t>9</a:t>
            </a:r>
            <a:r>
              <a:rPr sz="3200" b="1" dirty="0">
                <a:solidFill>
                  <a:srgbClr val="2F5597"/>
                </a:solidFill>
                <a:latin typeface="Times New Roman" panose="02020603050405020304" charset="0"/>
                <a:cs typeface="Times New Roman" panose="02020603050405020304" charset="0"/>
                <a:sym typeface="Helvetica Neue"/>
              </a:rPr>
              <a:t> предложений</a:t>
            </a:r>
            <a:endParaRPr sz="3200" b="1" dirty="0">
              <a:solidFill>
                <a:srgbClr val="2F5597"/>
              </a:solidFill>
              <a:latin typeface="Times New Roman" panose="02020603050405020304" charset="0"/>
              <a:ea typeface="Times New Roman" panose="02020603050405020304" charset="0"/>
              <a:sym typeface="Helvetica Neu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40" y="1082675"/>
            <a:ext cx="9834245" cy="5516245"/>
          </a:xfrm>
          <a:ln>
            <a:solidFill>
              <a:srgbClr val="0070C0"/>
            </a:solidFill>
          </a:ln>
        </p:spPr>
        <p:txBody>
          <a:bodyPr vert="horz" wrap="square" lIns="121920" tIns="60960" rIns="121920" bIns="60960" numCol="1" anchor="t" anchorCtr="0" compatLnSpc="1">
            <a:normAutofit fontScale="80000"/>
          </a:bodyPr>
          <a:p>
            <a:pPr indent="0" algn="just">
              <a:lnSpc>
                <a:spcPct val="95000"/>
              </a:lnSpc>
              <a:spcAft>
                <a:spcPts val="450"/>
              </a:spcAft>
              <a:buNone/>
            </a:pPr>
            <a:r>
              <a:rPr sz="1465" b="1" dirty="0">
                <a:cs typeface="Calibri" panose="020F0502020204030204" charset="0"/>
              </a:rPr>
              <a:t>      </a:t>
            </a:r>
            <a:r>
              <a:rPr sz="1865" b="1" dirty="0">
                <a:cs typeface="Calibri" panose="020F0502020204030204" charset="0"/>
              </a:rPr>
              <a:t> </a:t>
            </a:r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	 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Хороший ветерок подул. В такой ветер бумажный змей высоко летает. Красота!</a:t>
            </a:r>
            <a:endParaRPr sz="25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95000"/>
              </a:lnSpc>
              <a:spcAft>
                <a:spcPts val="450"/>
              </a:spcAft>
              <a:buNone/>
            </a:pP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ru-RU" sz="2500" b="1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Задумал Боря своего змея сделать. Лист бумаги у него был. Не хватало мочала* на хвост да ниток, на которых змея запускают.</a:t>
            </a:r>
            <a:endParaRPr sz="25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95000"/>
              </a:lnSpc>
              <a:spcAft>
                <a:spcPts val="450"/>
              </a:spcAft>
              <a:buNone/>
            </a:pP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ru-RU" sz="2500" b="1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А у Сёмы большой моток ниток. Ему есть на чём змея запускать. Но нет бумаги да мочала. </a:t>
            </a:r>
            <a:endParaRPr sz="25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95000"/>
              </a:lnSpc>
              <a:spcAft>
                <a:spcPts val="450"/>
              </a:spcAft>
              <a:buNone/>
            </a:pP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ru-RU" sz="2500" b="1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Мочало у Пети было. Он его для змея припас. Ниток ему не хватало да бумажного листа. </a:t>
            </a:r>
            <a:endParaRPr sz="25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95000"/>
              </a:lnSpc>
              <a:spcAft>
                <a:spcPts val="450"/>
              </a:spcAft>
              <a:buNone/>
            </a:pP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ru-RU" sz="2500" b="1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У всех всё есть, а у каждого чего-нибудь не хватает!</a:t>
            </a:r>
            <a:endParaRPr sz="25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95000"/>
              </a:lnSpc>
              <a:spcAft>
                <a:spcPts val="450"/>
              </a:spcAft>
              <a:buNone/>
            </a:pP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ru-RU" sz="2500" b="1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Сидят мальчики на пригорке и горюют. Боря свой лист к груди прижимает. Сёма свои нитки в кулак зажал. Петя свое мочало в кармане прячет.</a:t>
            </a:r>
            <a:endParaRPr sz="25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95000"/>
              </a:lnSpc>
              <a:spcAft>
                <a:spcPts val="450"/>
              </a:spcAft>
              <a:buNone/>
            </a:pP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ru-RU" sz="25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Боря, Сёма и Петя тоже могли бы змея могли запустить. Только дружить они ещё не научились — вот в чем беда.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Объект 13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/>
          <p:nvPr/>
        </p:nvGraphicFramePr>
        <p:xfrm>
          <a:off x="236220" y="90805"/>
          <a:ext cx="4636770" cy="365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5800725" imgH="4733925" progId="Paint.Picture">
                  <p:embed/>
                </p:oleObj>
              </mc:Choice>
              <mc:Fallback>
                <p:oleObj name="" r:id="rId3" imgW="5800725" imgH="4733925" progId="Paint.Picture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" y="90805"/>
                        <a:ext cx="4636770" cy="365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/>
          <p:nvPr/>
        </p:nvGraphicFramePr>
        <p:xfrm>
          <a:off x="6604000" y="90805"/>
          <a:ext cx="5426075" cy="365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5915025" imgH="4552950" progId="Paint.Picture">
                  <p:embed/>
                </p:oleObj>
              </mc:Choice>
              <mc:Fallback>
                <p:oleObj name="" r:id="rId5" imgW="5915025" imgH="4552950" progId="Paint.Picture">
                  <p:embed/>
                  <p:pic>
                    <p:nvPicPr>
                      <p:cNvPr id="0" name="Изображение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4000" y="90805"/>
                        <a:ext cx="5426075" cy="365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Замещающее содержимое 1"/>
          <p:cNvGraphicFramePr>
            <a:graphicFrameLocks noChangeAspect="1"/>
          </p:cNvGraphicFramePr>
          <p:nvPr>
            <p:ph idx="1"/>
          </p:nvPr>
        </p:nvGraphicFramePr>
        <p:xfrm>
          <a:off x="3736340" y="3050540"/>
          <a:ext cx="4671695" cy="373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8458200" imgH="7886700" progId="Paint.Picture">
                  <p:embed/>
                </p:oleObj>
              </mc:Choice>
              <mc:Fallback>
                <p:oleObj name="" r:id="rId7" imgW="8458200" imgH="788670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6340" y="3050540"/>
                        <a:ext cx="4671695" cy="3738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374015" y="437515"/>
          <a:ext cx="5722620" cy="479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6248400" imgH="5314950" progId="Paint.Picture">
                  <p:embed/>
                </p:oleObj>
              </mc:Choice>
              <mc:Fallback>
                <p:oleObj name="" r:id="rId3" imgW="6248400" imgH="531495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015" y="437515"/>
                        <a:ext cx="5722620" cy="479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329045" y="436880"/>
          <a:ext cx="5615305" cy="477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6248400" imgH="5314950" progId="Paint.Picture">
                  <p:embed/>
                </p:oleObj>
              </mc:Choice>
              <mc:Fallback>
                <p:oleObj name="" r:id="rId5" imgW="6248400" imgH="531495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9045" y="436880"/>
                        <a:ext cx="5615305" cy="477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Объект 9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b="1">
                <a:solidFill>
                  <a:schemeClr val="accent1"/>
                </a:solidFill>
                <a:effectLst/>
              </a:rPr>
              <a:t>Итоги проведения зачётной работы по Литературному чтению</a:t>
            </a:r>
            <a:endParaRPr lang="ru-RU" altLang="en-US" b="1">
              <a:solidFill>
                <a:schemeClr val="accent1"/>
              </a:solidFill>
              <a:effectLst/>
            </a:endParaRPr>
          </a:p>
        </p:txBody>
      </p:sp>
      <p:graphicFrame>
        <p:nvGraphicFramePr>
          <p:cNvPr id="7" name="Замещающее содержимое 6"/>
          <p:cNvGraphicFramePr/>
          <p:nvPr>
            <p:ph idx="1"/>
          </p:nvPr>
        </p:nvGraphicFramePr>
        <p:xfrm>
          <a:off x="761365" y="2474595"/>
          <a:ext cx="10786745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930"/>
                <a:gridCol w="2184400"/>
                <a:gridCol w="2939415"/>
              </a:tblGrid>
              <a:tr h="4953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УРОВЕНЬ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КОЛ-ВО ЧЕЛОВЕК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%</a:t>
                      </a:r>
                      <a:endParaRPr lang="ru-RU" alt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12-14 баллов «Отлично»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10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38,5</a:t>
                      </a:r>
                      <a:endParaRPr lang="ru-RU" alt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8-11 баллов «Хорошо»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12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46,2</a:t>
                      </a:r>
                      <a:endParaRPr lang="ru-RU" alt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5-7 баллов «Удовлетворительно»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4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15,3</a:t>
                      </a:r>
                      <a:endParaRPr lang="ru-RU" alt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0-4 балла «Неудовлетворительно»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0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0,0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916305" y="5502275"/>
            <a:ext cx="8347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ym typeface="+mn-ea"/>
              </a:rPr>
              <a:t>Один учащийся отказался от тестирования в связи с переходом на программу 1-4.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Объект 3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ru-RU" altLang="en-US" sz="4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  <a:endParaRPr lang="ru-RU" altLang="en-US" sz="4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-635" y="-635"/>
          <a:ext cx="12192635" cy="687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429365" imgH="6819900" progId="Paint.Picture">
                  <p:embed/>
                </p:oleObj>
              </mc:Choice>
              <mc:Fallback>
                <p:oleObj name="" r:id="rId1" imgW="11429365" imgH="681990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635" y="-635"/>
                        <a:ext cx="12192635" cy="6877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26670" y="0"/>
          <a:ext cx="12165965" cy="685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429365" imgH="6848475" progId="Paint.Picture">
                  <p:embed/>
                </p:oleObj>
              </mc:Choice>
              <mc:Fallback>
                <p:oleObj name="" r:id="rId1" imgW="11429365" imgH="68484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670" y="0"/>
                        <a:ext cx="12165965" cy="685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1219136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468100" imgH="6791325" progId="Paint.Picture">
                  <p:embed/>
                </p:oleObj>
              </mc:Choice>
              <mc:Fallback>
                <p:oleObj name="" r:id="rId1" imgW="11468100" imgH="67913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36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-5080" y="-635"/>
          <a:ext cx="12197080" cy="685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438890" imgH="6696075" progId="Paint.Picture">
                  <p:embed/>
                </p:oleObj>
              </mc:Choice>
              <mc:Fallback>
                <p:oleObj name="" r:id="rId1" imgW="11438890" imgH="66960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080" y="-635"/>
                        <a:ext cx="12197080" cy="685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5" name="Замещающее содержимое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12192000" cy="684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10257790" imgH="7515225" progId="Paint.Picture">
                  <p:embed/>
                </p:oleObj>
              </mc:Choice>
              <mc:Fallback>
                <p:oleObj name="" r:id="rId1" imgW="10257790" imgH="7515225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43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Объект 3"/>
          <p:cNvGraphicFramePr/>
          <p:nvPr/>
        </p:nvGraphicFramePr>
        <p:xfrm>
          <a:off x="0" y="-635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olidFill>
                  <a:srgbClr val="FF0000"/>
                </a:solidFill>
                <a:cs typeface="+mj-lt"/>
                <a:sym typeface="+mn-ea"/>
              </a:rPr>
              <a:t>Функциональная грамотность в рамках ЭШ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 algn="just">
              <a:buNone/>
            </a:pPr>
            <a:r>
              <a:rPr lang="ru-RU" altLang="en-US" sz="3600" b="1">
                <a:latin typeface="+mj-lt"/>
                <a:cs typeface="+mj-lt"/>
                <a:sym typeface="+mn-ea"/>
              </a:rPr>
              <a:t>В настоящее время под функциональной грамотностью понимается способность человека использовать знания, приобретённые навыки для решения самого широкого спектра жизненных задач.</a:t>
            </a:r>
            <a:endParaRPr lang="ru-RU" altLang="en-US" sz="3600" b="1">
              <a:latin typeface="+mj-lt"/>
              <a:cs typeface="+mj-lt"/>
              <a:sym typeface="+mn-ea"/>
            </a:endParaRPr>
          </a:p>
          <a:p>
            <a:pPr marL="0" indent="0" algn="just">
              <a:buNone/>
            </a:pPr>
            <a:endParaRPr lang="ru-RU" altLang="en-US" sz="3600" b="1">
              <a:latin typeface="+mj-lt"/>
              <a:cs typeface="+mj-lt"/>
              <a:sym typeface="+mn-ea"/>
            </a:endParaRPr>
          </a:p>
          <a:p>
            <a:pPr marL="0" indent="0" algn="just">
              <a:buNone/>
            </a:pPr>
            <a:r>
              <a:rPr lang="ru-RU" altLang="en-US" sz="3600"/>
              <a:t>Её смысл – в метапредметности, в осознанном выходе за границы конкретного предмета, а точнее – синтезировании всех предметных знаний для решения конкретной задачи.</a:t>
            </a:r>
            <a:endParaRPr lang="ru-RU" alt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olidFill>
                  <a:srgbClr val="FF0000"/>
                </a:solidFill>
                <a:cs typeface="+mj-lt"/>
              </a:rPr>
              <a:t>Функциональная грамотность в рамках ЭШ</a:t>
            </a:r>
            <a:endParaRPr lang="ru-RU" altLang="en-US" b="1">
              <a:solidFill>
                <a:srgbClr val="FF0000"/>
              </a:solidFill>
              <a:cs typeface="+mj-lt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>
            <a:noAutofit/>
          </a:bodyPr>
          <a:p>
            <a:pPr marL="0" indent="0" algn="just">
              <a:lnSpc>
                <a:spcPct val="160000"/>
              </a:lnSpc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-читательская,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-математическая,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-естественно-научная,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-финансовая грамотность;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-глобальные компетенции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-креативное мышление.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Объект 5"/>
          <p:cNvGraphicFramePr/>
          <p:nvPr/>
        </p:nvGraphicFramePr>
        <p:xfrm>
          <a:off x="0" y="0"/>
          <a:ext cx="12192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9371965" imgH="7324725" progId="Paint.Picture">
                  <p:embed/>
                </p:oleObj>
              </mc:Choice>
              <mc:Fallback>
                <p:oleObj name="" r:id="rId1" imgW="9371965" imgH="732472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olidFill>
                  <a:srgbClr val="FF0000"/>
                </a:solidFill>
                <a:cs typeface="+mj-lt"/>
              </a:rPr>
              <a:t>Функциональная грамотность в рамках ЭШ</a:t>
            </a:r>
            <a:endParaRPr lang="ru-RU" altLang="en-US" b="1">
              <a:solidFill>
                <a:srgbClr val="FF0000"/>
              </a:solidFill>
              <a:cs typeface="+mj-lt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417830" y="1691005"/>
          <a:ext cx="11356975" cy="4091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395"/>
                <a:gridCol w="2271395"/>
                <a:gridCol w="2271395"/>
                <a:gridCol w="2005965"/>
                <a:gridCol w="2536825"/>
              </a:tblGrid>
              <a:tr h="692150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3600"/>
                        <a:t>ТЕМАТИКА НЕДЕЛЬ</a:t>
                      </a:r>
                      <a:endParaRPr lang="ru-RU" altLang="en-US" sz="36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497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1 неделя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2 неделя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3 неделя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4 неделя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5 неделя</a:t>
                      </a:r>
                      <a:endParaRPr lang="ru-RU" altLang="en-US"/>
                    </a:p>
                  </a:txBody>
                  <a:tcPr/>
                </a:tc>
              </a:tr>
              <a:tr h="300418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Исследовательская лаборатория «Математика вокруг нас» 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Hard skills	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Экспериментариум «Путь к познанию»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Soft skills	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Творческая мастерская: творчество и коммуникация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Soft skills 	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Марафон: Движение и здоровье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Hard skills	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Взаимодействие: педагогическое сообщество и семья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495935" y="6115050"/>
            <a:ext cx="7993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ЕЖЕНЕДЕЛЬНАЯ ФОРМА ПРЕДОСТАВЛЕНИЯ ОТЧЁТНОЙ ДОКУМЕНТАЦИИ 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2341</Words>
  <Application>WPS Presentation</Application>
  <PresentationFormat>Widescreen</PresentationFormat>
  <Paragraphs>113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17</vt:i4>
      </vt:variant>
    </vt:vector>
  </HeadingPairs>
  <TitlesOfParts>
    <vt:vector size="53" baseType="lpstr">
      <vt:lpstr>Arial</vt:lpstr>
      <vt:lpstr>SimSun</vt:lpstr>
      <vt:lpstr>Wingdings</vt:lpstr>
      <vt:lpstr>Times New Roman</vt:lpstr>
      <vt:lpstr>Helvetica Neue</vt:lpstr>
      <vt:lpstr>Calibri</vt:lpstr>
      <vt:lpstr>Calibri Light</vt:lpstr>
      <vt:lpstr>Microsoft YaHei</vt:lpstr>
      <vt:lpstr>Arial Unicode MS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Функциональная грамотность в рамках программы «Эффективная начальная школа»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Функциональная грамотность в рамках ЭШ</vt:lpstr>
      <vt:lpstr>Функциональная грамотность в рамках ЭШ</vt:lpstr>
      <vt:lpstr>Функциональная грамотность в рамках ЭШ</vt:lpstr>
      <vt:lpstr>PowerPoint 演示文稿</vt:lpstr>
      <vt:lpstr>Диагностические работы за 1 класс:</vt:lpstr>
      <vt:lpstr>PowerPoint 演示文稿</vt:lpstr>
      <vt:lpstr>Текст: 19 предложений</vt:lpstr>
      <vt:lpstr>PowerPoint 演示文稿</vt:lpstr>
      <vt:lpstr>PowerPoint 演示文稿</vt:lpstr>
      <vt:lpstr>Итоги проведения зачётной работы по Литературному чтению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15</cp:revision>
  <dcterms:created xsi:type="dcterms:W3CDTF">2024-02-20T06:54:00Z</dcterms:created>
  <dcterms:modified xsi:type="dcterms:W3CDTF">2024-02-29T14:19:15Z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8D1A7DF08D3C4C36A3D17BA0D385C473_13</vt:lpwstr>
  </property>
  <property fmtid="{D5CDD505-2E9C-101B-9397-08002B2CF9AE}" pid="3" name="KSOProductBuildVer">
    <vt:lpwstr>1049-12.2.0.13431</vt:lpwstr>
  </property>
</Properties>
</file>