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68" r:id="rId3"/>
    <p:sldId id="257" r:id="rId4"/>
    <p:sldId id="258" r:id="rId5"/>
    <p:sldId id="273" r:id="rId6"/>
    <p:sldId id="269" r:id="rId7"/>
    <p:sldId id="259" r:id="rId8"/>
    <p:sldId id="260" r:id="rId9"/>
    <p:sldId id="261" r:id="rId10"/>
    <p:sldId id="272" r:id="rId11"/>
    <p:sldId id="262" r:id="rId12"/>
    <p:sldId id="263" r:id="rId13"/>
    <p:sldId id="264" r:id="rId14"/>
    <p:sldId id="270" r:id="rId15"/>
    <p:sldId id="277" r:id="rId16"/>
    <p:sldId id="265" r:id="rId17"/>
    <p:sldId id="274" r:id="rId18"/>
    <p:sldId id="275" r:id="rId19"/>
    <p:sldId id="266" r:id="rId20"/>
    <p:sldId id="271" r:id="rId21"/>
    <p:sldId id="276" r:id="rId22"/>
    <p:sldId id="26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19" d="100"/>
          <a:sy n="119" d="100"/>
        </p:scale>
        <p:origin x="2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85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6528816"/>
            <a:ext cx="6126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88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МБОУ «Гимназия №11» • конкурс ФИП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2-6.svg"/><Relationship Id="rId5" Type="http://schemas.openxmlformats.org/officeDocument/2006/relationships/image" Target="../media/image-2-4.svg"/><Relationship Id="rId4" Type="http://schemas.openxmlformats.org/officeDocument/2006/relationships/image" Target="../media/image-2-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-3-2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-4-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4-5.svg"/><Relationship Id="rId5" Type="http://schemas.openxmlformats.org/officeDocument/2006/relationships/image" Target="../media/image-4-3.svg"/><Relationship Id="rId4" Type="http://schemas.openxmlformats.org/officeDocument/2006/relationships/image" Target="../media/image2.png"/><Relationship Id="rId9" Type="http://schemas.openxmlformats.org/officeDocument/2006/relationships/image" Target="../media/image-4-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6-8.svg"/><Relationship Id="rId18" Type="http://schemas.openxmlformats.org/officeDocument/2006/relationships/image" Target="../media/image-6-18.svg"/><Relationship Id="rId26" Type="http://schemas.openxmlformats.org/officeDocument/2006/relationships/image" Target="../media/image-6-26.svg"/><Relationship Id="rId3" Type="http://schemas.openxmlformats.org/officeDocument/2006/relationships/image" Target="../media/image2.png"/><Relationship Id="rId12" Type="http://schemas.openxmlformats.org/officeDocument/2006/relationships/image" Target="../media/image-6-1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-6-16.svg"/><Relationship Id="rId20" Type="http://schemas.openxmlformats.org/officeDocument/2006/relationships/image" Target="../media/image-6-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6-6.svg"/><Relationship Id="rId24" Type="http://schemas.openxmlformats.org/officeDocument/2006/relationships/image" Target="../media/image-6-24.svg"/><Relationship Id="rId5" Type="http://schemas.openxmlformats.org/officeDocument/2006/relationships/image" Target="../media/image-6-4.svg"/><Relationship Id="rId10" Type="http://schemas.openxmlformats.org/officeDocument/2006/relationships/image" Target="../media/image-6-10.svg"/><Relationship Id="rId4" Type="http://schemas.openxmlformats.org/officeDocument/2006/relationships/image" Target="../media/image-6-2.svg"/><Relationship Id="rId14" Type="http://schemas.openxmlformats.org/officeDocument/2006/relationships/image" Target="../media/image-6-14.svg"/><Relationship Id="rId22" Type="http://schemas.openxmlformats.org/officeDocument/2006/relationships/image" Target="../media/image-6-2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8-8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8-6.svg"/><Relationship Id="rId5" Type="http://schemas.openxmlformats.org/officeDocument/2006/relationships/image" Target="../media/image-8-4.svg"/><Relationship Id="rId4" Type="http://schemas.openxmlformats.org/officeDocument/2006/relationships/image" Target="../media/image-8-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8.svg"/><Relationship Id="rId18" Type="http://schemas.openxmlformats.org/officeDocument/2006/relationships/image" Target="../media/image-9-18.svg"/><Relationship Id="rId3" Type="http://schemas.openxmlformats.org/officeDocument/2006/relationships/image" Target="../media/image2.png"/><Relationship Id="rId12" Type="http://schemas.openxmlformats.org/officeDocument/2006/relationships/image" Target="../media/image-9-12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-9-16.svg"/><Relationship Id="rId20" Type="http://schemas.openxmlformats.org/officeDocument/2006/relationships/image" Target="../media/image-9-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9-6.svg"/><Relationship Id="rId24" Type="http://schemas.openxmlformats.org/officeDocument/2006/relationships/image" Target="../media/image-9-24.svg"/><Relationship Id="rId5" Type="http://schemas.openxmlformats.org/officeDocument/2006/relationships/image" Target="../media/image-9-4.svg"/><Relationship Id="rId10" Type="http://schemas.openxmlformats.org/officeDocument/2006/relationships/image" Target="../media/image-9-10.svg"/><Relationship Id="rId4" Type="http://schemas.openxmlformats.org/officeDocument/2006/relationships/image" Target="../media/image-9-2.svg"/><Relationship Id="rId14" Type="http://schemas.openxmlformats.org/officeDocument/2006/relationships/image" Target="../media/image-9-14.svg"/><Relationship Id="rId22" Type="http://schemas.openxmlformats.org/officeDocument/2006/relationships/image" Target="../media/image-9-22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1-8.svg"/><Relationship Id="rId3" Type="http://schemas.openxmlformats.org/officeDocument/2006/relationships/image" Target="../media/image2.png"/><Relationship Id="rId12" Type="http://schemas.openxmlformats.org/officeDocument/2006/relationships/image" Target="../media/image-11-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11-6.svg"/><Relationship Id="rId5" Type="http://schemas.openxmlformats.org/officeDocument/2006/relationships/image" Target="../media/image-11-4.svg"/><Relationship Id="rId10" Type="http://schemas.openxmlformats.org/officeDocument/2006/relationships/image" Target="../media/image-11-10.svg"/><Relationship Id="rId4" Type="http://schemas.openxmlformats.org/officeDocument/2006/relationships/image" Target="../media/image-11-2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2-8.svg"/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12-6.svg"/><Relationship Id="rId5" Type="http://schemas.openxmlformats.org/officeDocument/2006/relationships/image" Target="../media/image-12-4.svg"/><Relationship Id="rId4" Type="http://schemas.openxmlformats.org/officeDocument/2006/relationships/image" Target="../media/image-12-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09728"/>
            <a:ext cx="12191695" cy="6400800"/>
          </a:xfrm>
          <a:prstGeom prst="rect">
            <a:avLst/>
          </a:prstGeom>
          <a:solidFill>
            <a:srgbClr val="FFF9F3"/>
          </a:solidFill>
          <a:ln w="12700">
            <a:solidFill>
              <a:srgbClr val="FFF9F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109728"/>
            <a:ext cx="6903720" cy="6400800"/>
          </a:xfrm>
          <a:prstGeom prst="rect">
            <a:avLst/>
          </a:prstGeom>
          <a:solidFill>
            <a:srgbClr val="FFF9F3"/>
          </a:solidFill>
          <a:ln w="12700">
            <a:solidFill>
              <a:srgbClr val="FFF9F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58368" y="65836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E85B49"/>
                </a:solidFill>
              </a:rPr>
              <a:t>КОНКУРСНАЯ ПРЕЗЕНТАЦИЯ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8368" y="1024128"/>
            <a:ext cx="5669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23A66"/>
                </a:solidFill>
              </a:rPr>
              <a:t>Россия начинается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23A66"/>
                </a:solidFill>
              </a:rPr>
              <a:t>с семьи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76656" y="2395728"/>
            <a:ext cx="5394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4313D"/>
                </a:solidFill>
              </a:rPr>
              <a:t>Инновационная модель историко-патриотического просвещения детей 4–7 лет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76656" y="3246120"/>
            <a:ext cx="3246120" cy="347472"/>
          </a:xfrm>
          <a:prstGeom prst="roundRect">
            <a:avLst>
              <a:gd name="adj" fmla="val 26316"/>
            </a:avLst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86384" y="3319272"/>
            <a:ext cx="30266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Заявка на присвоение статуса ФИП на 2027 год • проект 2026–2030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76656" y="3931920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D6570"/>
                </a:solidFill>
              </a:rPr>
              <a:t>МБОУ «Гимназия №11 с изучением иностранных языков»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D6570"/>
                </a:solidFill>
              </a:rPr>
              <a:t>Руководитель проекта: Черных Татьяна Сергеевна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76656" y="4864608"/>
            <a:ext cx="5440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E85B49"/>
                </a:solidFill>
              </a:rPr>
              <a:t>семья → память → малая Родина → Россия → будущее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656832" y="566928"/>
            <a:ext cx="4919472" cy="5413248"/>
          </a:xfrm>
          <a:prstGeom prst="roundRect">
            <a:avLst>
              <a:gd name="adj" fmla="val 3346"/>
            </a:avLst>
          </a:prstGeom>
          <a:solidFill>
            <a:srgbClr val="FFF0F1"/>
          </a:solidFill>
          <a:ln w="12700">
            <a:solidFill>
              <a:srgbClr val="F7D4D9"/>
            </a:solidFill>
            <a:prstDash val="solid"/>
          </a:ln>
          <a:effectLst>
            <a:outerShdw blurRad="25400" dist="12700" dir="27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2" name="Image 0" descr="/mnt/data/моя_семья_нежный_семейный_портрет.png"/>
          <p:cNvPicPr>
            <a:picLocks noChangeAspect="1"/>
          </p:cNvPicPr>
          <p:nvPr/>
        </p:nvPicPr>
        <p:blipFill>
          <a:blip r:embed="rId3"/>
          <a:srcRect t="12568" b="12568"/>
          <a:stretch/>
        </p:blipFill>
        <p:spPr>
          <a:xfrm>
            <a:off x="6885432" y="758952"/>
            <a:ext cx="4462272" cy="5010912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8412480" y="5285232"/>
            <a:ext cx="2743200" cy="566928"/>
          </a:xfrm>
          <a:prstGeom prst="roundRect">
            <a:avLst>
              <a:gd name="adj" fmla="val 16129"/>
            </a:avLst>
          </a:prstGeom>
          <a:solidFill>
            <a:srgbClr val="123A66">
              <a:alpha val="97000"/>
            </a:srgbClr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8531352" y="5468112"/>
            <a:ext cx="2505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«Маршрут живой истории»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Главная инфографика проекта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Цель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Создать и апробировать модель историко-патриотического просвещения детей 4–7 лет.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Основа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Семейная память, игра, краеведение и музейные практики.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Итог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Готовая система, которую можно применять и распространять в других ДОО.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SMART 2026–2030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08388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30% → ≥60% занятий с интерактивными играми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880360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123956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953512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50% → ≥80% семей участвуют в проекте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995928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4239524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069080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20 пособий • 7 электронных кейсов • 1 программа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5111496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355092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5184648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3 → ≥10 публикаций • 4 → ≥7 способов тиражирования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этот проект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просвещение дошкольника должно быть личным, игровым и понятным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94360" y="13258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CF3"/>
          </a:solidFill>
          <a:ln w="12700">
            <a:solidFill>
              <a:srgbClr val="F4E5B7"/>
            </a:solidFill>
            <a:prstDash val="solid"/>
          </a:ln>
          <a:effectLst>
            <a:outerShdw blurRad="322580000" dist="16129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58952" y="1490472"/>
            <a:ext cx="438912" cy="438912"/>
          </a:xfrm>
          <a:prstGeom prst="ellipse">
            <a:avLst/>
          </a:prstGeom>
          <a:solidFill>
            <a:srgbClr val="E6B343"/>
          </a:solidFill>
          <a:ln w="12700">
            <a:solidFill>
              <a:srgbClr val="E6B34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8680" y="1600200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07592" y="1490472"/>
            <a:ext cx="2551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Разрозненные практики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1947672"/>
            <a:ext cx="306324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беседы, экскурсии и мини-музеи часто существуют отдельно и не складываются у ребенка в целостную картину.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70832" y="13258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5F3"/>
          </a:solidFill>
          <a:ln w="12700">
            <a:solidFill>
              <a:srgbClr val="F5D5C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535424" y="1490472"/>
            <a:ext cx="438912" cy="438912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45152" y="1600200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84064" y="1490472"/>
            <a:ext cx="2551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«школяризации»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53712" y="1947672"/>
            <a:ext cx="306324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превращается в набор дат и фактов. Для 4–7 лет важнее действие, образ, предмет, вопрос и игра.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147304" y="132588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3FAF4"/>
          </a:solidFill>
          <a:ln w="12700">
            <a:solidFill>
              <a:srgbClr val="D7E9D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311896" y="1490472"/>
            <a:ext cx="438912" cy="438912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421624" y="160020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860536" y="1490472"/>
            <a:ext cx="25511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не зритель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30184" y="1947672"/>
            <a:ext cx="306324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становится значимой, когда ребенок слышит истории близких, видит фотографии и исследует семейные предметы.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960120" y="3749040"/>
            <a:ext cx="10222992" cy="1554480"/>
          </a:xfrm>
          <a:prstGeom prst="roundRect">
            <a:avLst>
              <a:gd name="adj" fmla="val 8235"/>
            </a:avLst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/>
          <p:nvPr/>
        </p:nvSpPr>
        <p:spPr>
          <a:xfrm>
            <a:off x="1261872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BD7F0"/>
                </a:solidFill>
              </a:rPr>
              <a:t>Проектное решение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1261872" y="4416552"/>
            <a:ext cx="8732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Объединить семейную память, игру, краеведение и музейную практику в одну воспроизводимую модель.</a:t>
            </a:r>
            <a:endParaRPr lang="en-US" sz="2300" dirty="0"/>
          </a:p>
        </p:txBody>
      </p:sp>
      <p:sp>
        <p:nvSpPr>
          <p:cNvPr id="22" name="Text 17"/>
          <p:cNvSpPr/>
          <p:nvPr/>
        </p:nvSpPr>
        <p:spPr>
          <a:xfrm>
            <a:off x="1261872" y="4992624"/>
            <a:ext cx="8823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E7F1FA"/>
                </a:solidFill>
              </a:rPr>
              <a:t>Не «рассказывать историю», а дать ребенку прожить ее через близкое и знакомое.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инновации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игровая модель, которая ведет от личного опыта к истории страны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1234440" y="1417320"/>
            <a:ext cx="9738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85B49"/>
                </a:solidFill>
              </a:rPr>
              <a:t>семья → память → малая Родина → Россия → будущее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1993392" y="2487168"/>
            <a:ext cx="411480" cy="292608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40080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F08B78"/>
          </a:solidFill>
          <a:ln w="12700">
            <a:solidFill>
              <a:srgbClr val="F08B7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13232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840480" y="2487168"/>
            <a:ext cx="411480" cy="292608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2487168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E6B343"/>
          </a:solidFill>
          <a:ln w="12700">
            <a:solidFill>
              <a:srgbClr val="E6B34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560320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687568" y="2487168"/>
            <a:ext cx="411480" cy="292608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4334256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407408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/ улица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534656" y="2487168"/>
            <a:ext cx="411480" cy="292608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6181344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254496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Королёв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381744" y="2487168"/>
            <a:ext cx="411480" cy="292608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028432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101584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875520" y="2240280"/>
            <a:ext cx="1444752" cy="822960"/>
          </a:xfrm>
          <a:prstGeom prst="roundRect">
            <a:avLst>
              <a:gd name="adj" fmla="val 13333"/>
            </a:avLst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9948672" y="2423160"/>
            <a:ext cx="12984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14400" y="3794760"/>
            <a:ext cx="10378440" cy="1417320"/>
          </a:xfrm>
          <a:prstGeom prst="roundRect">
            <a:avLst>
              <a:gd name="adj" fmla="val 9032"/>
            </a:avLst>
          </a:prstGeom>
          <a:solidFill>
            <a:srgbClr val="F0F5FA"/>
          </a:solidFill>
          <a:ln w="12700">
            <a:solidFill>
              <a:srgbClr val="D4E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1234440" y="4114800"/>
            <a:ext cx="493776" cy="493776"/>
          </a:xfrm>
          <a:prstGeom prst="ellipse">
            <a:avLst/>
          </a:prstGeom>
          <a:solidFill>
            <a:srgbClr val="E6B343"/>
          </a:solidFill>
          <a:ln w="12700">
            <a:solidFill>
              <a:srgbClr val="E6B34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44168" y="4224528"/>
            <a:ext cx="274320" cy="27432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874520" y="4041648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</a:rPr>
              <a:t>Ключевое «ноу-хау»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874520" y="4407408"/>
            <a:ext cx="8183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4313D"/>
                </a:solidFill>
              </a:rPr>
              <a:t>одно трансформируемое поле + сменные возрастные карточки + семейные и музейно-краеведческие модули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1874520" y="4892040"/>
            <a:ext cx="8183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</a:rPr>
              <a:t>Результат: не единичная настольная игра, а образовательный конструктор, который можно передать другой ДОО.</a:t>
            </a:r>
            <a:endParaRPr lang="en-US" sz="12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Новизна проекта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Единая система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Не набор мероприятий, а целостная игровая модель.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Трансформируемость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Одно поле меняет содержание по возрасту, теме и условиям проведения.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Связь с жизнью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Семья, город, музей и история России соединяются в одном понятном ребёнку маршруте.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Новизна модели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08388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единая логика: семья → память → малая Родина → Россия → будущее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880360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123956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953512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одно трансформируемое поле + возрастные комплекты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995928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4239524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069080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семья, город, музей и игра работают как единая система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5111496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355092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5184648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мониторинг без тестирования и ранжирования детей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Логика проекта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Принцип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От близкого и личного — к истории малой Родины и страны.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Маршрут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Семья → память → малая Родина → Россия → будущее.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Смысл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Личный опыт ребёнка становится точкой входа в историко-культурное содержание.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Логика проекта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1954840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СЕМЬЯ — личный опыт ребёнка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657246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2847295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730398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ПАМЯТЬ — семейные истории и предметы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549700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3739749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3622852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МАЛАЯ РОДИНА — Королёв и родные места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4442155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4632204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4515307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РОССИЯ — культура, люди, достижения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6384" y="5334609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14400" y="5524658"/>
            <a:ext cx="329184" cy="329184"/>
          </a:xfrm>
          <a:prstGeom prst="ellipse">
            <a:avLst/>
          </a:prstGeom>
          <a:solidFill>
            <a:srgbClr val="19324D"/>
          </a:solidFill>
          <a:ln>
            <a:solidFill>
              <a:srgbClr val="19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35024" y="5407761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БУДУЩЕЕ — созидание и личный вклад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продукт: «Маршрут живой истории»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Многофункциональное трансформируемое игровое поле для детей 4–7 лет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30352" y="1261872"/>
            <a:ext cx="4709160" cy="4846320"/>
          </a:xfrm>
          <a:prstGeom prst="roundRect">
            <a:avLst>
              <a:gd name="adj" fmla="val 2330"/>
            </a:avLst>
          </a:prstGeom>
          <a:solidFill>
            <a:srgbClr val="FFFFFF"/>
          </a:solidFill>
          <a:ln w="12700">
            <a:solidFill>
              <a:srgbClr val="E5E8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" name="Image 0" descr="/mnt/data/игровые_карточки_россия_начинается_с_семьи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757" y="1444752"/>
            <a:ext cx="3170349" cy="4480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532120" y="141732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4F9FD"/>
          </a:solidFill>
          <a:ln w="12700">
            <a:solidFill>
              <a:srgbClr val="D9E9F5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Shape 4"/>
          <p:cNvSpPr/>
          <p:nvPr/>
        </p:nvSpPr>
        <p:spPr>
          <a:xfrm>
            <a:off x="5696712" y="1581912"/>
            <a:ext cx="438912" cy="438912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06440" y="169164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45352" y="158191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шаг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715000" y="2039112"/>
            <a:ext cx="233172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«Моя семья» до «Памяти поколений».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8549640" y="141732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7F4FC"/>
          </a:solidFill>
          <a:ln w="12700">
            <a:solidFill>
              <a:srgbClr val="E3DCF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8714232" y="1581912"/>
            <a:ext cx="438912" cy="438912"/>
          </a:xfrm>
          <a:prstGeom prst="ellipse">
            <a:avLst/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823960" y="1691640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262872" y="158191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спецполя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732520" y="2039112"/>
            <a:ext cx="233172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«Историческая находка», «Творческая мастерская», «Машина времени».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5532120" y="306324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FF5F4"/>
          </a:solidFill>
          <a:ln w="12700">
            <a:solidFill>
              <a:srgbClr val="F4D6D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5696712" y="3227832"/>
            <a:ext cx="438912" cy="438912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806440" y="3337560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245352" y="322783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возраста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5715000" y="3685032"/>
            <a:ext cx="233172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комплекты для 4–5, 5–6 и 6–7 лет.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8549640" y="3063240"/>
            <a:ext cx="2697480" cy="1325880"/>
          </a:xfrm>
          <a:prstGeom prst="roundRect">
            <a:avLst>
              <a:gd name="adj" fmla="val 8276"/>
            </a:avLst>
          </a:prstGeom>
          <a:solidFill>
            <a:srgbClr val="F2FAF4"/>
          </a:solidFill>
          <a:ln w="12700">
            <a:solidFill>
              <a:srgbClr val="D9EAD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6"/>
          <p:cNvSpPr/>
          <p:nvPr/>
        </p:nvSpPr>
        <p:spPr>
          <a:xfrm>
            <a:off x="8714232" y="3227832"/>
            <a:ext cx="438912" cy="438912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823960" y="3337560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262872" y="322783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 колод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8732520" y="3685032"/>
            <a:ext cx="233172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память, Королёв, Россия, творчество, детектив и др.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5532120" y="4754880"/>
            <a:ext cx="5715000" cy="1005840"/>
          </a:xfrm>
          <a:prstGeom prst="roundRect">
            <a:avLst>
              <a:gd name="adj" fmla="val 10909"/>
            </a:avLst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0"/>
          <p:cNvSpPr/>
          <p:nvPr/>
        </p:nvSpPr>
        <p:spPr>
          <a:xfrm>
            <a:off x="5806440" y="5010912"/>
            <a:ext cx="5166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</a:rPr>
              <a:t>Рабочий прототип «Знаниум» используется как исходная маршрутная механика; содержание и методическое наполнение проекта разработаны для историко-патриотического просвещения детей 4–7 лет.</a:t>
            </a:r>
            <a:endParaRPr lang="en-US" sz="14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Трансформируемость по возрасту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три уровня сложности, одна логика развития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298448"/>
            <a:ext cx="2971800" cy="416052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12700">
            <a:solidFill>
              <a:srgbClr val="E6E8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" name="Image 0" descr="/mnt/data/семейный_портрет_кто_изображён.png"/>
          <p:cNvPicPr>
            <a:picLocks noChangeAspect="1"/>
          </p:cNvPicPr>
          <p:nvPr/>
        </p:nvPicPr>
        <p:blipFill>
          <a:blip r:embed="rId3"/>
          <a:srcRect t="3287" b="3287"/>
          <a:stretch/>
        </p:blipFill>
        <p:spPr>
          <a:xfrm>
            <a:off x="850392" y="1444752"/>
            <a:ext cx="2642616" cy="3291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482803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E85B49"/>
                </a:solidFill>
              </a:rPr>
              <a:t>4–5 лет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14400" y="514807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570"/>
                </a:solidFill>
              </a:rPr>
              <a:t>узнать и назвать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133088" y="1298448"/>
            <a:ext cx="2971800" cy="416052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12700">
            <a:solidFill>
              <a:srgbClr val="E6E8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9" name="Image 1" descr="/mnt/data/семейная_игра_и_добрые_традиции.png"/>
          <p:cNvPicPr>
            <a:picLocks noChangeAspect="1"/>
          </p:cNvPicPr>
          <p:nvPr/>
        </p:nvPicPr>
        <p:blipFill>
          <a:blip r:embed="rId4"/>
          <a:srcRect t="3287" b="3287"/>
          <a:stretch/>
        </p:blipFill>
        <p:spPr>
          <a:xfrm>
            <a:off x="4297680" y="1444752"/>
            <a:ext cx="2642616" cy="32918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61688" y="482803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E85B49"/>
                </a:solidFill>
              </a:rPr>
              <a:t>5–6 лет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4361688" y="514807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570"/>
                </a:solidFill>
              </a:rPr>
              <a:t>рассказать и сравнить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7580376" y="1298448"/>
            <a:ext cx="2971800" cy="4160520"/>
          </a:xfrm>
          <a:prstGeom prst="roundRect">
            <a:avLst>
              <a:gd name="adj" fmla="val 3692"/>
            </a:avLst>
          </a:prstGeom>
          <a:solidFill>
            <a:srgbClr val="FFFFFF"/>
          </a:solidFill>
          <a:ln w="12700">
            <a:solidFill>
              <a:srgbClr val="E6E8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3" name="Image 2" descr="/mnt/data/семейная_реликвия_и_история_семьи.png"/>
          <p:cNvPicPr>
            <a:picLocks noChangeAspect="1"/>
          </p:cNvPicPr>
          <p:nvPr/>
        </p:nvPicPr>
        <p:blipFill>
          <a:blip r:embed="rId5"/>
          <a:srcRect t="3287" b="3287"/>
          <a:stretch/>
        </p:blipFill>
        <p:spPr>
          <a:xfrm>
            <a:off x="7744968" y="1444752"/>
            <a:ext cx="2642616" cy="32918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808976" y="4828032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E85B49"/>
                </a:solidFill>
              </a:rPr>
              <a:t>6–7 лет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7808976" y="5148072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D6570"/>
                </a:solidFill>
              </a:rPr>
              <a:t>объяснить и исследовать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1143000" y="5815584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A66"/>
                </a:solidFill>
              </a:rPr>
              <a:t>Возрастная матрица обеспечивает преемственность и позволяет использовать один комплект в течение нескольких лет.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«Играем в историю»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содержание осваивается через действие, а не через заучивание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41732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618488"/>
            <a:ext cx="475488" cy="475488"/>
          </a:xfrm>
          <a:prstGeom prst="ellipse">
            <a:avLst/>
          </a:prstGeom>
          <a:solidFill>
            <a:srgbClr val="E6B343"/>
          </a:solidFill>
          <a:ln w="12700">
            <a:solidFill>
              <a:srgbClr val="E6B34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32688" y="1728216"/>
            <a:ext cx="256032" cy="2560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70078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Настольно-печатные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93008" y="141732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3657600" y="1618488"/>
            <a:ext cx="475488" cy="475488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67328" y="1728216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251960" y="170078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Сюжетно-ролевые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327648" y="141732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492240" y="1618488"/>
            <a:ext cx="475488" cy="475488"/>
          </a:xfrm>
          <a:prstGeom prst="ellipse">
            <a:avLst/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01968" y="1728216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86600" y="170078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Драматизации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9162288" y="141732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9326880" y="1618488"/>
            <a:ext cx="475488" cy="475488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436608" y="1728216"/>
            <a:ext cx="256032" cy="2560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921240" y="170078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Реконструкции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58368" y="269748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822960" y="2898648"/>
            <a:ext cx="475488" cy="475488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32688" y="3008376"/>
            <a:ext cx="256032" cy="25603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17320" y="298094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Семейные реликвии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3493008" y="269748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3657600" y="2898648"/>
            <a:ext cx="475488" cy="475488"/>
          </a:xfrm>
          <a:prstGeom prst="ellipse">
            <a:avLst/>
          </a:prstGeom>
          <a:solidFill>
            <a:srgbClr val="C83B3B"/>
          </a:solidFill>
          <a:ln w="12700">
            <a:solidFill>
              <a:srgbClr val="C83B3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767328" y="3008376"/>
            <a:ext cx="256032" cy="25603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4251960" y="298094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Квесты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6327648" y="269748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Shape 21"/>
          <p:cNvSpPr/>
          <p:nvPr/>
        </p:nvSpPr>
        <p:spPr>
          <a:xfrm>
            <a:off x="6492240" y="2898648"/>
            <a:ext cx="475488" cy="475488"/>
          </a:xfrm>
          <a:prstGeom prst="ellipse">
            <a:avLst/>
          </a:prstGeom>
          <a:solidFill>
            <a:srgbClr val="F08B78"/>
          </a:solidFill>
          <a:ln w="12700">
            <a:solidFill>
              <a:srgbClr val="F08B7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601968" y="3008376"/>
            <a:ext cx="256032" cy="256032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086600" y="298094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Подвижные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9162288" y="269748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Shape 24"/>
          <p:cNvSpPr/>
          <p:nvPr/>
        </p:nvSpPr>
        <p:spPr>
          <a:xfrm>
            <a:off x="9326880" y="2898648"/>
            <a:ext cx="475488" cy="475488"/>
          </a:xfrm>
          <a:prstGeom prst="ellipse">
            <a:avLst/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436608" y="3008376"/>
            <a:ext cx="256032" cy="256032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9921240" y="298094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Конструктивные</a:t>
            </a:r>
            <a:endParaRPr lang="en-US" sz="1300" dirty="0"/>
          </a:p>
        </p:txBody>
      </p:sp>
      <p:sp>
        <p:nvSpPr>
          <p:cNvPr id="36" name="Shape 26"/>
          <p:cNvSpPr/>
          <p:nvPr/>
        </p:nvSpPr>
        <p:spPr>
          <a:xfrm>
            <a:off x="658368" y="397764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Shape 27"/>
          <p:cNvSpPr/>
          <p:nvPr/>
        </p:nvSpPr>
        <p:spPr>
          <a:xfrm>
            <a:off x="822960" y="4178808"/>
            <a:ext cx="475488" cy="475488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8" name="Image 8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932688" y="4288536"/>
            <a:ext cx="256032" cy="256032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1417320" y="426110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Режиссерские</a:t>
            </a:r>
            <a:endParaRPr lang="en-US" sz="1300" dirty="0"/>
          </a:p>
        </p:txBody>
      </p:sp>
      <p:sp>
        <p:nvSpPr>
          <p:cNvPr id="40" name="Shape 29"/>
          <p:cNvSpPr/>
          <p:nvPr/>
        </p:nvSpPr>
        <p:spPr>
          <a:xfrm>
            <a:off x="3493008" y="397764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Shape 30"/>
          <p:cNvSpPr/>
          <p:nvPr/>
        </p:nvSpPr>
        <p:spPr>
          <a:xfrm>
            <a:off x="3657600" y="4178808"/>
            <a:ext cx="475488" cy="475488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2" name="Image 9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3767328" y="4288536"/>
            <a:ext cx="256032" cy="256032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4251960" y="426110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Исследования</a:t>
            </a:r>
            <a:endParaRPr lang="en-US" sz="1300" dirty="0"/>
          </a:p>
        </p:txBody>
      </p:sp>
      <p:sp>
        <p:nvSpPr>
          <p:cNvPr id="44" name="Shape 32"/>
          <p:cNvSpPr/>
          <p:nvPr/>
        </p:nvSpPr>
        <p:spPr>
          <a:xfrm>
            <a:off x="6327648" y="397764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" name="Shape 33"/>
          <p:cNvSpPr/>
          <p:nvPr/>
        </p:nvSpPr>
        <p:spPr>
          <a:xfrm>
            <a:off x="6492240" y="4178808"/>
            <a:ext cx="475488" cy="475488"/>
          </a:xfrm>
          <a:prstGeom prst="ellipse">
            <a:avLst/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6601968" y="4288536"/>
            <a:ext cx="256032" cy="256032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7086600" y="426110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Музейные</a:t>
            </a:r>
            <a:endParaRPr lang="en-US" sz="1300" dirty="0"/>
          </a:p>
        </p:txBody>
      </p:sp>
      <p:sp>
        <p:nvSpPr>
          <p:cNvPr id="48" name="Shape 35"/>
          <p:cNvSpPr/>
          <p:nvPr/>
        </p:nvSpPr>
        <p:spPr>
          <a:xfrm>
            <a:off x="9162288" y="3977640"/>
            <a:ext cx="251460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" name="Shape 36"/>
          <p:cNvSpPr/>
          <p:nvPr/>
        </p:nvSpPr>
        <p:spPr>
          <a:xfrm>
            <a:off x="9326880" y="4178808"/>
            <a:ext cx="475488" cy="475488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0" name="Imag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9436608" y="4288536"/>
            <a:ext cx="256032" cy="256032"/>
          </a:xfrm>
          <a:prstGeom prst="rect">
            <a:avLst/>
          </a:prstGeom>
        </p:spPr>
      </p:pic>
      <p:sp>
        <p:nvSpPr>
          <p:cNvPr id="51" name="Text 37"/>
          <p:cNvSpPr/>
          <p:nvPr/>
        </p:nvSpPr>
        <p:spPr>
          <a:xfrm>
            <a:off x="9921240" y="4261104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24313D"/>
                </a:solidFill>
              </a:rPr>
              <a:t>Семейные</a:t>
            </a:r>
            <a:endParaRPr lang="en-US" sz="1300" dirty="0"/>
          </a:p>
        </p:txBody>
      </p:sp>
      <p:sp>
        <p:nvSpPr>
          <p:cNvPr id="52" name="Shape 38"/>
          <p:cNvSpPr/>
          <p:nvPr/>
        </p:nvSpPr>
        <p:spPr>
          <a:xfrm>
            <a:off x="960120" y="5449824"/>
            <a:ext cx="10222992" cy="731520"/>
          </a:xfrm>
          <a:prstGeom prst="roundRect">
            <a:avLst>
              <a:gd name="adj" fmla="val 15000"/>
            </a:avLst>
          </a:prstGeom>
          <a:solidFill>
            <a:srgbClr val="FFF2E8"/>
          </a:solidFill>
          <a:ln w="12700">
            <a:solidFill>
              <a:srgbClr val="F2D7C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39"/>
          <p:cNvSpPr/>
          <p:nvPr/>
        </p:nvSpPr>
        <p:spPr>
          <a:xfrm>
            <a:off x="1207008" y="5577840"/>
            <a:ext cx="420624" cy="420624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4" name="Image 1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316736" y="5687568"/>
            <a:ext cx="201168" cy="201168"/>
          </a:xfrm>
          <a:prstGeom prst="rect">
            <a:avLst/>
          </a:prstGeom>
        </p:spPr>
      </p:pic>
      <p:sp>
        <p:nvSpPr>
          <p:cNvPr id="55" name="Text 40"/>
          <p:cNvSpPr/>
          <p:nvPr/>
        </p:nvSpPr>
        <p:spPr>
          <a:xfrm>
            <a:off x="1755648" y="562356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A66"/>
                </a:solidFill>
              </a:rPr>
              <a:t>Особенность проекта: «Семейный игровой чемоданчик» — задания, которые ребенок уносит домой и выполняет вместе со взрослыми.</a:t>
            </a:r>
            <a:endParaRPr lang="en-US" sz="1400" dirty="0"/>
          </a:p>
        </p:txBody>
      </p:sp>
      <p:sp>
        <p:nvSpPr>
          <p:cNvPr id="5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Игровой модуль «Играем в историю»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Игровое поле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Трансформируемый маршрут «Россия начинается с семьи: маршрут живой истории».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Возраст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Карточки трёх уровней: 4–5, 5–6 и 6–7 лет.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Форматы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Семейные истории, музейные игры, квесты, творческие задания и исследования.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12 форм игровой деятельности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08388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настольно-печатные • сюжетно-ролевые • драматизации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880360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123956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953512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реконструкции • игры с предметами • квесты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995928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4239524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069080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подвижные • конструктивные • режиссёрские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5111496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355092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5184648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исследовательские • музейные • семейные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рядом: семья + Королёв + музей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становится входом в историю малой Родины и страны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21792" y="1325880"/>
            <a:ext cx="3127248" cy="4297680"/>
          </a:xfrm>
          <a:prstGeom prst="roundRect">
            <a:avLst>
              <a:gd name="adj" fmla="val 4094"/>
            </a:avLst>
          </a:prstGeom>
          <a:solidFill>
            <a:srgbClr val="FFF3F5"/>
          </a:solidFill>
          <a:ln w="12700">
            <a:solidFill>
              <a:srgbClr val="F2D5D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" name="Image 0" descr="/mnt/data/семейный_фотоальбом_памяти.png"/>
          <p:cNvPicPr>
            <a:picLocks noChangeAspect="1"/>
          </p:cNvPicPr>
          <p:nvPr/>
        </p:nvPicPr>
        <p:blipFill>
          <a:blip r:embed="rId3"/>
          <a:srcRect t="20139" b="20139"/>
          <a:stretch/>
        </p:blipFill>
        <p:spPr>
          <a:xfrm>
            <a:off x="868680" y="1581912"/>
            <a:ext cx="2633472" cy="235915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4128" y="413308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E85B49"/>
                </a:solidFill>
              </a:rPr>
              <a:t>СЕМЬЯ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14400" y="4572000"/>
            <a:ext cx="2542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4313D"/>
                </a:solidFill>
              </a:rPr>
              <a:t>фотографии • рассказы • реликвии • традиции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913632" y="2898648"/>
            <a:ext cx="411480" cy="502920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4462272" y="1325880"/>
            <a:ext cx="3127248" cy="4297680"/>
          </a:xfrm>
          <a:prstGeom prst="roundRect">
            <a:avLst>
              <a:gd name="adj" fmla="val 4094"/>
            </a:avLst>
          </a:prstGeom>
          <a:solidFill>
            <a:srgbClr val="EFF7FD"/>
          </a:solidFill>
          <a:ln w="12700">
            <a:solidFill>
              <a:srgbClr val="D6E8F5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0" name="Image 1" descr="/mnt/data/мой_королёв_город_космоса.png"/>
          <p:cNvPicPr>
            <a:picLocks noChangeAspect="1"/>
          </p:cNvPicPr>
          <p:nvPr/>
        </p:nvPicPr>
        <p:blipFill>
          <a:blip r:embed="rId4"/>
          <a:srcRect t="20139" b="20139"/>
          <a:stretch/>
        </p:blipFill>
        <p:spPr>
          <a:xfrm>
            <a:off x="4709160" y="1581912"/>
            <a:ext cx="2633472" cy="235915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72000" y="4133088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E78B7"/>
                </a:solidFill>
              </a:rPr>
              <a:t>МОЙ КОРОЛЁВ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4709160" y="4572000"/>
            <a:ext cx="26334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4313D"/>
                </a:solidFill>
              </a:rPr>
              <a:t>космос • люди • улицы • памятные места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7754112" y="2898648"/>
            <a:ext cx="411480" cy="502920"/>
          </a:xfrm>
          <a:prstGeom prst="chevron">
            <a:avLst/>
          </a:prstGeom>
          <a:solidFill>
            <a:srgbClr val="D6DCE2"/>
          </a:solidFill>
          <a:ln w="12700">
            <a:solidFill>
              <a:srgbClr val="D6DC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8302752" y="1325880"/>
            <a:ext cx="3127248" cy="4297680"/>
          </a:xfrm>
          <a:prstGeom prst="roundRect">
            <a:avLst>
              <a:gd name="adj" fmla="val 4094"/>
            </a:avLst>
          </a:prstGeom>
          <a:solidFill>
            <a:srgbClr val="F1F8F2"/>
          </a:solidFill>
          <a:ln w="12700">
            <a:solidFill>
              <a:srgbClr val="D6E7D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Image 2" descr="/mnt/data/моя_россия_кремль_и_флаг.png"/>
          <p:cNvPicPr>
            <a:picLocks noChangeAspect="1"/>
          </p:cNvPicPr>
          <p:nvPr/>
        </p:nvPicPr>
        <p:blipFill>
          <a:blip r:embed="rId5"/>
          <a:srcRect t="20139" b="20139"/>
          <a:stretch/>
        </p:blipFill>
        <p:spPr>
          <a:xfrm>
            <a:off x="8549640" y="1581912"/>
            <a:ext cx="2633472" cy="235915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641080" y="4133088"/>
            <a:ext cx="2450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6BAA75"/>
                </a:solidFill>
              </a:rPr>
              <a:t>РОССИЯ</a:t>
            </a:r>
            <a:endParaRPr lang="en-US" sz="2100" dirty="0"/>
          </a:p>
        </p:txBody>
      </p:sp>
      <p:sp>
        <p:nvSpPr>
          <p:cNvPr id="17" name="Text 12"/>
          <p:cNvSpPr/>
          <p:nvPr/>
        </p:nvSpPr>
        <p:spPr>
          <a:xfrm>
            <a:off x="8522208" y="4572000"/>
            <a:ext cx="2697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4313D"/>
                </a:solidFill>
              </a:rPr>
              <a:t>символы • культура • народы • память поколений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234440" y="5907024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A66"/>
                </a:solidFill>
              </a:rPr>
              <a:t>Музейные практики связывают каждую ступень с реальными предметами, местами и историями.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 нормативная основа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Инновация опирается на исследования и соответствует государственным приоритетам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21792" y="1325880"/>
            <a:ext cx="2761488" cy="1883664"/>
          </a:xfrm>
          <a:prstGeom prst="roundRect">
            <a:avLst>
              <a:gd name="adj" fmla="val 5825"/>
            </a:avLst>
          </a:prstGeom>
          <a:solidFill>
            <a:srgbClr val="F4F7FA"/>
          </a:solidFill>
          <a:ln w="12700">
            <a:solidFill>
              <a:srgbClr val="DCE4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86384" y="1490472"/>
            <a:ext cx="438912" cy="438912"/>
          </a:xfrm>
          <a:prstGeom prst="ellipse">
            <a:avLst/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96112" y="1600200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490472"/>
            <a:ext cx="1883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Культурно-исторический подход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4672" y="1947672"/>
            <a:ext cx="2395728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С. Выготский: ребенок осваивает культуру во взаимодействии со взрослым через значимые действия и культурные средства.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630168" y="1325880"/>
            <a:ext cx="2761488" cy="1883664"/>
          </a:xfrm>
          <a:prstGeom prst="roundRect">
            <a:avLst>
              <a:gd name="adj" fmla="val 5825"/>
            </a:avLst>
          </a:prstGeom>
          <a:solidFill>
            <a:srgbClr val="F8F5FC"/>
          </a:solidFill>
          <a:ln w="12700">
            <a:solidFill>
              <a:srgbClr val="E5DCF0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3794760" y="1490472"/>
            <a:ext cx="438912" cy="438912"/>
          </a:xfrm>
          <a:prstGeom prst="ellipse">
            <a:avLst/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04488" y="1600200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343400" y="1490472"/>
            <a:ext cx="1883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 ведущая деятельность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813048" y="1947672"/>
            <a:ext cx="2395728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А. Н. Леонтьева и Д. Б. Эльконина о деятельности и ведущей роли игры используются как методологическая основа игровых форм проекта.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638544" y="1325880"/>
            <a:ext cx="2331720" cy="1883664"/>
          </a:xfrm>
          <a:prstGeom prst="roundRect">
            <a:avLst>
              <a:gd name="adj" fmla="val 5825"/>
            </a:avLst>
          </a:prstGeom>
          <a:solidFill>
            <a:srgbClr val="F3F9F4"/>
          </a:solidFill>
          <a:ln w="12700">
            <a:solidFill>
              <a:srgbClr val="D7E8D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6803136" y="1490472"/>
            <a:ext cx="438912" cy="438912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912864" y="160020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351776" y="1490472"/>
            <a:ext cx="1453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Краеведение и музей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6821424" y="1947672"/>
            <a:ext cx="1965960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и музейно-педагогические практики используются как основа игровых, исследовательских и творческих форм проекта.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9217152" y="1325880"/>
            <a:ext cx="2331720" cy="1883664"/>
          </a:xfrm>
          <a:prstGeom prst="roundRect">
            <a:avLst>
              <a:gd name="adj" fmla="val 5825"/>
            </a:avLst>
          </a:prstGeom>
          <a:solidFill>
            <a:srgbClr val="FFF5F3"/>
          </a:solidFill>
          <a:ln w="12700">
            <a:solidFill>
              <a:srgbClr val="F4D7D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9381744" y="1490472"/>
            <a:ext cx="438912" cy="438912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491472" y="1600200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930384" y="1490472"/>
            <a:ext cx="1453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«Наша Родина — Россия»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9400032" y="1947672"/>
            <a:ext cx="1965960" cy="11338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Парциальная программа И. А. Лыковой, А. А. Майера, Н. М. Родиной, Н. Е. Васюковой — содержательная основа проекта.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731520" y="379476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66"/>
                </a:solidFill>
              </a:rPr>
              <a:t>Стратегическая корреляция</a:t>
            </a:r>
            <a:endParaRPr lang="en-US" sz="1700" dirty="0"/>
          </a:p>
        </p:txBody>
      </p:sp>
      <p:sp>
        <p:nvSpPr>
          <p:cNvPr id="25" name="Shape 19"/>
          <p:cNvSpPr/>
          <p:nvPr/>
        </p:nvSpPr>
        <p:spPr>
          <a:xfrm>
            <a:off x="731520" y="4315968"/>
            <a:ext cx="3337560" cy="1078992"/>
          </a:xfrm>
          <a:prstGeom prst="roundRect">
            <a:avLst>
              <a:gd name="adj" fmla="val 9322"/>
            </a:avLst>
          </a:prstGeom>
          <a:solidFill>
            <a:srgbClr val="FFFFFF"/>
          </a:solidFill>
          <a:ln w="12700">
            <a:solidFill>
              <a:srgbClr val="E4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Text 20"/>
          <p:cNvSpPr/>
          <p:nvPr/>
        </p:nvSpPr>
        <p:spPr>
          <a:xfrm>
            <a:off x="896112" y="44897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5B49"/>
                </a:solidFill>
              </a:rPr>
              <a:t>№ 809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1673352" y="445312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24313D"/>
                </a:solidFill>
              </a:rPr>
              <a:t>традиционные российские духовно-нравственные ценности</a:t>
            </a:r>
            <a:endParaRPr lang="en-US" sz="1230" dirty="0"/>
          </a:p>
        </p:txBody>
      </p:sp>
      <p:sp>
        <p:nvSpPr>
          <p:cNvPr id="28" name="Shape 22"/>
          <p:cNvSpPr/>
          <p:nvPr/>
        </p:nvSpPr>
        <p:spPr>
          <a:xfrm>
            <a:off x="4480560" y="4315968"/>
            <a:ext cx="3337560" cy="1078992"/>
          </a:xfrm>
          <a:prstGeom prst="roundRect">
            <a:avLst>
              <a:gd name="adj" fmla="val 9322"/>
            </a:avLst>
          </a:prstGeom>
          <a:solidFill>
            <a:srgbClr val="FFFFFF"/>
          </a:solidFill>
          <a:ln w="12700">
            <a:solidFill>
              <a:srgbClr val="E4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Text 23"/>
          <p:cNvSpPr/>
          <p:nvPr/>
        </p:nvSpPr>
        <p:spPr>
          <a:xfrm>
            <a:off x="4645152" y="44897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E78B7"/>
                </a:solidFill>
              </a:rPr>
              <a:t>№ 309</a:t>
            </a:r>
            <a:endParaRPr lang="en-US" sz="1800" dirty="0"/>
          </a:p>
        </p:txBody>
      </p:sp>
      <p:sp>
        <p:nvSpPr>
          <p:cNvPr id="30" name="Text 24"/>
          <p:cNvSpPr/>
          <p:nvPr/>
        </p:nvSpPr>
        <p:spPr>
          <a:xfrm>
            <a:off x="5422392" y="445312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24313D"/>
                </a:solidFill>
              </a:rPr>
              <a:t>национальные цели развития до 2030 года и на перспективу до 2036 года</a:t>
            </a:r>
            <a:endParaRPr lang="en-US" sz="1230" dirty="0"/>
          </a:p>
        </p:txBody>
      </p:sp>
      <p:sp>
        <p:nvSpPr>
          <p:cNvPr id="31" name="Shape 25"/>
          <p:cNvSpPr/>
          <p:nvPr/>
        </p:nvSpPr>
        <p:spPr>
          <a:xfrm>
            <a:off x="8229600" y="4315968"/>
            <a:ext cx="3337560" cy="1078992"/>
          </a:xfrm>
          <a:prstGeom prst="roundRect">
            <a:avLst>
              <a:gd name="adj" fmla="val 9322"/>
            </a:avLst>
          </a:prstGeom>
          <a:solidFill>
            <a:srgbClr val="FFFFFF"/>
          </a:solidFill>
          <a:ln w="12700">
            <a:solidFill>
              <a:srgbClr val="E4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8394192" y="44897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AA75"/>
                </a:solidFill>
              </a:rPr>
              <a:t>№ 314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171432" y="4453128"/>
            <a:ext cx="21762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24313D"/>
                </a:solidFill>
              </a:rPr>
              <a:t>основы государственной политики в области исторического просвещения</a:t>
            </a:r>
            <a:endParaRPr lang="en-US" sz="1230" dirty="0"/>
          </a:p>
        </p:txBody>
      </p:sp>
      <p:sp>
        <p:nvSpPr>
          <p:cNvPr id="34" name="Text 28"/>
          <p:cNvSpPr/>
          <p:nvPr/>
        </p:nvSpPr>
        <p:spPr>
          <a:xfrm>
            <a:off x="749808" y="5715000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</a:rPr>
              <a:t>Дополнительно: ФГОС ДО и ФОП ДО — базовые нормативные ориентиры дошкольного образования.</a:t>
            </a:r>
            <a:endParaRPr lang="en-US" sz="125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карта 2026–2030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прототипа — к внешней апробации и тиражированию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417320"/>
            <a:ext cx="3063240" cy="416052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12700">
            <a:solidFill>
              <a:srgbClr val="E4E7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914400" y="1627632"/>
            <a:ext cx="960120" cy="475488"/>
          </a:xfrm>
          <a:prstGeom prst="roundRect">
            <a:avLst>
              <a:gd name="adj" fmla="val 19231"/>
            </a:avLst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914400" y="174650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2026–2027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41832" y="2322576"/>
            <a:ext cx="2606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23A66"/>
                </a:solidFill>
              </a:rPr>
              <a:t>Проектирование и пилот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969264" y="3108960"/>
            <a:ext cx="274320" cy="274320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8992" y="3218688"/>
            <a:ext cx="54864" cy="5486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371600" y="30998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стартовая диагностика и базовая линия</a:t>
            </a:r>
            <a:endParaRPr lang="en-US" sz="1170" dirty="0"/>
          </a:p>
        </p:txBody>
      </p:sp>
      <p:sp>
        <p:nvSpPr>
          <p:cNvPr id="11" name="Shape 8"/>
          <p:cNvSpPr/>
          <p:nvPr/>
        </p:nvSpPr>
        <p:spPr>
          <a:xfrm>
            <a:off x="969264" y="3584448"/>
            <a:ext cx="274320" cy="274320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992" y="3694176"/>
            <a:ext cx="54864" cy="548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371600" y="35753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модель и возрастная матрица</a:t>
            </a:r>
            <a:endParaRPr lang="en-US" sz="1170" dirty="0"/>
          </a:p>
        </p:txBody>
      </p:sp>
      <p:sp>
        <p:nvSpPr>
          <p:cNvPr id="14" name="Shape 10"/>
          <p:cNvSpPr/>
          <p:nvPr/>
        </p:nvSpPr>
        <p:spPr>
          <a:xfrm>
            <a:off x="969264" y="4059936"/>
            <a:ext cx="274320" cy="274320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992" y="4169664"/>
            <a:ext cx="54864" cy="5486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71600" y="405079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прототип игрового поля</a:t>
            </a:r>
            <a:endParaRPr lang="en-US" sz="1170" dirty="0"/>
          </a:p>
        </p:txBody>
      </p:sp>
      <p:sp>
        <p:nvSpPr>
          <p:cNvPr id="17" name="Shape 12"/>
          <p:cNvSpPr/>
          <p:nvPr/>
        </p:nvSpPr>
        <p:spPr>
          <a:xfrm>
            <a:off x="969264" y="4535424"/>
            <a:ext cx="274320" cy="274320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992" y="4645152"/>
            <a:ext cx="54864" cy="5486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71600" y="452628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первые интерактивные пособия и апробация</a:t>
            </a:r>
            <a:endParaRPr lang="en-US" sz="1170" dirty="0"/>
          </a:p>
        </p:txBody>
      </p:sp>
      <p:sp>
        <p:nvSpPr>
          <p:cNvPr id="20" name="Shape 14"/>
          <p:cNvSpPr/>
          <p:nvPr/>
        </p:nvSpPr>
        <p:spPr>
          <a:xfrm>
            <a:off x="1124712" y="5047488"/>
            <a:ext cx="2240280" cy="365760"/>
          </a:xfrm>
          <a:prstGeom prst="roundRect">
            <a:avLst>
              <a:gd name="adj" fmla="val 20000"/>
            </a:avLst>
          </a:prstGeom>
          <a:solidFill>
            <a:srgbClr val="F5F7F8"/>
          </a:solidFill>
          <a:ln w="12700">
            <a:solidFill>
              <a:srgbClr val="E7E9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5"/>
          <p:cNvSpPr/>
          <p:nvPr/>
        </p:nvSpPr>
        <p:spPr>
          <a:xfrm>
            <a:off x="1216152" y="513892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85B49"/>
                </a:solidFill>
              </a:rPr>
              <a:t>Финансирование: в пределах ПФХД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187952" y="1417320"/>
            <a:ext cx="3063240" cy="416052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12700">
            <a:solidFill>
              <a:srgbClr val="E4E7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Shape 17"/>
          <p:cNvSpPr/>
          <p:nvPr/>
        </p:nvSpPr>
        <p:spPr>
          <a:xfrm>
            <a:off x="4389120" y="1627632"/>
            <a:ext cx="960120" cy="475488"/>
          </a:xfrm>
          <a:prstGeom prst="roundRect">
            <a:avLst>
              <a:gd name="adj" fmla="val 19231"/>
            </a:avLst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8"/>
          <p:cNvSpPr/>
          <p:nvPr/>
        </p:nvSpPr>
        <p:spPr>
          <a:xfrm>
            <a:off x="4389120" y="174650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2028–2029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4416552" y="2322576"/>
            <a:ext cx="2606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23A66"/>
                </a:solidFill>
              </a:rPr>
              <a:t>Полная апробация и развитие</a:t>
            </a:r>
            <a:endParaRPr lang="en-US" sz="1900" dirty="0"/>
          </a:p>
        </p:txBody>
      </p:sp>
      <p:sp>
        <p:nvSpPr>
          <p:cNvPr id="26" name="Shape 20"/>
          <p:cNvSpPr/>
          <p:nvPr/>
        </p:nvSpPr>
        <p:spPr>
          <a:xfrm>
            <a:off x="4443984" y="3108960"/>
            <a:ext cx="274320" cy="274320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553712" y="3218688"/>
            <a:ext cx="54864" cy="5486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846320" y="30998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доля интерактивных занятий 30% → ≥60%</a:t>
            </a:r>
            <a:endParaRPr lang="en-US" sz="1170" dirty="0"/>
          </a:p>
        </p:txBody>
      </p:sp>
      <p:sp>
        <p:nvSpPr>
          <p:cNvPr id="29" name="Shape 22"/>
          <p:cNvSpPr/>
          <p:nvPr/>
        </p:nvSpPr>
        <p:spPr>
          <a:xfrm>
            <a:off x="4443984" y="3584448"/>
            <a:ext cx="274320" cy="274320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553712" y="3694176"/>
            <a:ext cx="54864" cy="5486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4846320" y="35753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семьи 50% → ≥80%</a:t>
            </a:r>
            <a:endParaRPr lang="en-US" sz="1170" dirty="0"/>
          </a:p>
        </p:txBody>
      </p:sp>
      <p:sp>
        <p:nvSpPr>
          <p:cNvPr id="32" name="Shape 24"/>
          <p:cNvSpPr/>
          <p:nvPr/>
        </p:nvSpPr>
        <p:spPr>
          <a:xfrm>
            <a:off x="4443984" y="4059936"/>
            <a:ext cx="274320" cy="274320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553712" y="4169664"/>
            <a:ext cx="54864" cy="5486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4846320" y="405079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20 пособий • 7 электронных кейсов</a:t>
            </a:r>
            <a:endParaRPr lang="en-US" sz="1170" dirty="0"/>
          </a:p>
        </p:txBody>
      </p:sp>
      <p:sp>
        <p:nvSpPr>
          <p:cNvPr id="35" name="Shape 26"/>
          <p:cNvSpPr/>
          <p:nvPr/>
        </p:nvSpPr>
        <p:spPr>
          <a:xfrm>
            <a:off x="4443984" y="4535424"/>
            <a:ext cx="274320" cy="274320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4553712" y="4645152"/>
            <a:ext cx="54864" cy="54864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4846320" y="452628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проект образовательной программы</a:t>
            </a:r>
            <a:endParaRPr lang="en-US" sz="1170" dirty="0"/>
          </a:p>
        </p:txBody>
      </p:sp>
      <p:sp>
        <p:nvSpPr>
          <p:cNvPr id="38" name="Shape 28"/>
          <p:cNvSpPr/>
          <p:nvPr/>
        </p:nvSpPr>
        <p:spPr>
          <a:xfrm>
            <a:off x="4599432" y="5047488"/>
            <a:ext cx="2240280" cy="365760"/>
          </a:xfrm>
          <a:prstGeom prst="roundRect">
            <a:avLst>
              <a:gd name="adj" fmla="val 20000"/>
            </a:avLst>
          </a:prstGeom>
          <a:solidFill>
            <a:srgbClr val="F5F7F8"/>
          </a:solidFill>
          <a:ln w="12700">
            <a:solidFill>
              <a:srgbClr val="E7E9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29"/>
          <p:cNvSpPr/>
          <p:nvPr/>
        </p:nvSpPr>
        <p:spPr>
          <a:xfrm>
            <a:off x="4690872" y="513892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78B7"/>
                </a:solidFill>
              </a:rPr>
              <a:t>Финансирование: подтвержденные источники</a:t>
            </a:r>
            <a:endParaRPr lang="en-US" sz="1100" dirty="0"/>
          </a:p>
        </p:txBody>
      </p:sp>
      <p:sp>
        <p:nvSpPr>
          <p:cNvPr id="40" name="Shape 30"/>
          <p:cNvSpPr/>
          <p:nvPr/>
        </p:nvSpPr>
        <p:spPr>
          <a:xfrm>
            <a:off x="7662672" y="1417320"/>
            <a:ext cx="3063240" cy="4160520"/>
          </a:xfrm>
          <a:prstGeom prst="roundRect">
            <a:avLst>
              <a:gd name="adj" fmla="val 4179"/>
            </a:avLst>
          </a:prstGeom>
          <a:solidFill>
            <a:srgbClr val="FFFFFF"/>
          </a:solidFill>
          <a:ln w="12700">
            <a:solidFill>
              <a:srgbClr val="E4E7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Shape 31"/>
          <p:cNvSpPr/>
          <p:nvPr/>
        </p:nvSpPr>
        <p:spPr>
          <a:xfrm>
            <a:off x="7863840" y="1627632"/>
            <a:ext cx="960120" cy="475488"/>
          </a:xfrm>
          <a:prstGeom prst="roundRect">
            <a:avLst>
              <a:gd name="adj" fmla="val 19231"/>
            </a:avLst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2"/>
          <p:cNvSpPr/>
          <p:nvPr/>
        </p:nvSpPr>
        <p:spPr>
          <a:xfrm>
            <a:off x="7863840" y="1746504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2030</a:t>
            </a:r>
            <a:endParaRPr lang="en-US" sz="1600" dirty="0"/>
          </a:p>
        </p:txBody>
      </p:sp>
      <p:sp>
        <p:nvSpPr>
          <p:cNvPr id="43" name="Text 33"/>
          <p:cNvSpPr/>
          <p:nvPr/>
        </p:nvSpPr>
        <p:spPr>
          <a:xfrm>
            <a:off x="7891272" y="2322576"/>
            <a:ext cx="2606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23A66"/>
                </a:solidFill>
              </a:rPr>
              <a:t>Итоги, публикации и тиражирование</a:t>
            </a:r>
            <a:endParaRPr lang="en-US" sz="1900" dirty="0"/>
          </a:p>
        </p:txBody>
      </p:sp>
      <p:sp>
        <p:nvSpPr>
          <p:cNvPr id="44" name="Shape 34"/>
          <p:cNvSpPr/>
          <p:nvPr/>
        </p:nvSpPr>
        <p:spPr>
          <a:xfrm>
            <a:off x="7918704" y="3108960"/>
            <a:ext cx="274320" cy="27432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8028432" y="3218688"/>
            <a:ext cx="54864" cy="54864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8321040" y="30998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1 образовательная программа</a:t>
            </a:r>
            <a:endParaRPr lang="en-US" sz="1170" dirty="0"/>
          </a:p>
        </p:txBody>
      </p:sp>
      <p:sp>
        <p:nvSpPr>
          <p:cNvPr id="47" name="Shape 36"/>
          <p:cNvSpPr/>
          <p:nvPr/>
        </p:nvSpPr>
        <p:spPr>
          <a:xfrm>
            <a:off x="7918704" y="3584448"/>
            <a:ext cx="274320" cy="27432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8" name="Image 9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8028432" y="3694176"/>
            <a:ext cx="54864" cy="54864"/>
          </a:xfrm>
          <a:prstGeom prst="rect">
            <a:avLst/>
          </a:prstGeom>
        </p:spPr>
      </p:pic>
      <p:sp>
        <p:nvSpPr>
          <p:cNvPr id="49" name="Text 37"/>
          <p:cNvSpPr/>
          <p:nvPr/>
        </p:nvSpPr>
        <p:spPr>
          <a:xfrm>
            <a:off x="8321040" y="357530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публикации 3 → ≥10</a:t>
            </a:r>
            <a:endParaRPr lang="en-US" sz="1170" dirty="0"/>
          </a:p>
        </p:txBody>
      </p:sp>
      <p:sp>
        <p:nvSpPr>
          <p:cNvPr id="50" name="Shape 38"/>
          <p:cNvSpPr/>
          <p:nvPr/>
        </p:nvSpPr>
        <p:spPr>
          <a:xfrm>
            <a:off x="7918704" y="4059936"/>
            <a:ext cx="274320" cy="27432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1" name="Image 1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8028432" y="4169664"/>
            <a:ext cx="54864" cy="54864"/>
          </a:xfrm>
          <a:prstGeom prst="rect">
            <a:avLst/>
          </a:prstGeom>
        </p:spPr>
      </p:pic>
      <p:sp>
        <p:nvSpPr>
          <p:cNvPr id="52" name="Text 39"/>
          <p:cNvSpPr/>
          <p:nvPr/>
        </p:nvSpPr>
        <p:spPr>
          <a:xfrm>
            <a:off x="8321040" y="405079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способы тиражирования 4 → ≥7</a:t>
            </a:r>
            <a:endParaRPr lang="en-US" sz="1170" dirty="0"/>
          </a:p>
        </p:txBody>
      </p:sp>
      <p:sp>
        <p:nvSpPr>
          <p:cNvPr id="53" name="Shape 40"/>
          <p:cNvSpPr/>
          <p:nvPr/>
        </p:nvSpPr>
        <p:spPr>
          <a:xfrm>
            <a:off x="7918704" y="4535424"/>
            <a:ext cx="274320" cy="27432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4" name="Imag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8028432" y="4645152"/>
            <a:ext cx="54864" cy="54864"/>
          </a:xfrm>
          <a:prstGeom prst="rect">
            <a:avLst/>
          </a:prstGeom>
        </p:spPr>
      </p:pic>
      <p:sp>
        <p:nvSpPr>
          <p:cNvPr id="55" name="Text 41"/>
          <p:cNvSpPr/>
          <p:nvPr/>
        </p:nvSpPr>
        <p:spPr>
          <a:xfrm>
            <a:off x="8321040" y="452628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24313D"/>
                </a:solidFill>
              </a:rPr>
              <a:t>Московская область + другие субъекты РФ</a:t>
            </a:r>
            <a:endParaRPr lang="en-US" sz="1170" dirty="0"/>
          </a:p>
        </p:txBody>
      </p:sp>
      <p:sp>
        <p:nvSpPr>
          <p:cNvPr id="56" name="Shape 42"/>
          <p:cNvSpPr/>
          <p:nvPr/>
        </p:nvSpPr>
        <p:spPr>
          <a:xfrm>
            <a:off x="8074152" y="5047488"/>
            <a:ext cx="2240280" cy="365760"/>
          </a:xfrm>
          <a:prstGeom prst="roundRect">
            <a:avLst>
              <a:gd name="adj" fmla="val 20000"/>
            </a:avLst>
          </a:prstGeom>
          <a:solidFill>
            <a:srgbClr val="F5F7F8"/>
          </a:solidFill>
          <a:ln w="12700">
            <a:solidFill>
              <a:srgbClr val="E7E9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43"/>
          <p:cNvSpPr/>
          <p:nvPr/>
        </p:nvSpPr>
        <p:spPr>
          <a:xfrm>
            <a:off x="8165592" y="513892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AA75"/>
                </a:solidFill>
              </a:rPr>
              <a:t>Итоговый SMART-мониторинг</a:t>
            </a:r>
            <a:endParaRPr lang="en-US" sz="1100" dirty="0"/>
          </a:p>
        </p:txBody>
      </p:sp>
      <p:sp>
        <p:nvSpPr>
          <p:cNvPr id="58" name="Text 44"/>
          <p:cNvSpPr/>
          <p:nvPr/>
        </p:nvSpPr>
        <p:spPr>
          <a:xfrm>
            <a:off x="960120" y="589788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D6570"/>
                </a:solidFill>
              </a:rPr>
              <a:t>Финансовое обеспечение — в пределах утвержденного ПФХД; дополнительные источники учитываются только после документального подтверждения.</a:t>
            </a:r>
            <a:endParaRPr lang="en-US" sz="1150" dirty="0"/>
          </a:p>
        </p:txBody>
      </p: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Маршрут реализации проекта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2026–2027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Проектирование, базовая диагностика, прототипирование и пилотная апробация.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2028–2029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Полная апробация, рост интерактивных практик и семейного участия, разработка авторских продуктов.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Итоговый SMART-мониторинг, 10 публикаций, 7 способов тиражирования и внешнее внедрение.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Три этапа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97633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I • 2026–2027</a:t>
            </a:r>
            <a:br/>
            <a:r>
              <a:t>диагностика • модель • прототип • пилот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3252216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585057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3325368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II • 2028–2029</a:t>
            </a:r>
            <a:br/>
            <a:r>
              <a:t>полная апробация • рост интерактивных практик • продукты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4739640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5072481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812792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III • 2030</a:t>
            </a:r>
            <a:br/>
            <a:r>
              <a:t>SMART-итоги • публикации • 7 способов тиражирования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Календарный план 2026–2030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2026–2027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I этап: базовая диагностика, модель, возрастная матрица, прототип поля и пилот.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2028–2029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II этап: полная апробация; занятия с интерактивными играми 30% → ≥60%; семьи 50% → ≥80%.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2030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III этап: 20 пособий, 7 электронных кейсов, 1 программа; публикации 3 → ≥10; тиражирование 4 → ≥7 способов.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Календарная логика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97633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2026–2027</a:t>
            </a:r>
            <a:br/>
            <a:r>
              <a:t>базовая линия → проектирование → пилот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3252216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585057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3325368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2028–2029</a:t>
            </a:r>
            <a:br/>
            <a:r>
              <a:t>апробация → корректировка → внешняя проба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4739640"/>
            <a:ext cx="3191256" cy="138684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5072481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812792"/>
            <a:ext cx="2468880" cy="1277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2030</a:t>
            </a:r>
            <a:br/>
            <a:r>
              <a:t>итоговый мониторинг → публикации → тиражирование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Результаты, которые можно измерить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SMART-показатели + понятный мониторинг без тестирования и ранжирования детей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21792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31520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85B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30→60%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31520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занятий с интерактивными играми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331720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2441448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6B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50→80%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2441448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 участвуют в проекте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041648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151376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7962B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4151376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авторских интерактивных пособий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751576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5861304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6BAA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5861304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электронных кейсов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61504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571232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E78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7571232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программа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171432" y="1325880"/>
            <a:ext cx="1554480" cy="1060704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>
            <a:solidFill>
              <a:srgbClr val="E5E8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9281160" y="1435608"/>
            <a:ext cx="133502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3→10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9281160" y="1929384"/>
            <a:ext cx="1335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публикаций в профильных изданиях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13232" y="2788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66"/>
                </a:solidFill>
              </a:rPr>
              <a:t>Как измеряем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713232" y="3246120"/>
            <a:ext cx="10753344" cy="502920"/>
          </a:xfrm>
          <a:prstGeom prst="roundRect">
            <a:avLst>
              <a:gd name="adj" fmla="val 12727"/>
            </a:avLst>
          </a:prstGeom>
          <a:solidFill>
            <a:srgbClr val="F7F9FB"/>
          </a:solidFill>
          <a:ln w="12700">
            <a:solidFill>
              <a:srgbClr val="E5E8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914400" y="3374136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B49"/>
                </a:solidFill>
              </a:rPr>
              <a:t>Дети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2212848" y="3374136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≥70% — положительная динамика минимум по 2 показателям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6629400" y="3374136"/>
            <a:ext cx="4498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50" dirty="0">
                <a:solidFill>
                  <a:srgbClr val="5D6570"/>
                </a:solidFill>
              </a:rPr>
              <a:t>старт 2026–2027 • промежуточно 2028–2029 • итог 2030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713232" y="3886200"/>
            <a:ext cx="10753344" cy="502920"/>
          </a:xfrm>
          <a:prstGeom prst="roundRect">
            <a:avLst>
              <a:gd name="adj" fmla="val 12727"/>
            </a:avLst>
          </a:prstGeom>
          <a:solidFill>
            <a:srgbClr val="FFFFFF"/>
          </a:solidFill>
          <a:ln w="12700">
            <a:solidFill>
              <a:srgbClr val="E5E8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914400" y="4014216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6BAA75"/>
                </a:solidFill>
              </a:rPr>
              <a:t>Семьи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2212848" y="4014216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обезличенный реестр участия + анонимная анкета</a:t>
            </a:r>
            <a:endParaRPr lang="en-US" sz="1220" dirty="0"/>
          </a:p>
        </p:txBody>
      </p:sp>
      <p:sp>
        <p:nvSpPr>
          <p:cNvPr id="30" name="Text 28"/>
          <p:cNvSpPr/>
          <p:nvPr/>
        </p:nvSpPr>
        <p:spPr>
          <a:xfrm>
            <a:off x="6629400" y="4014216"/>
            <a:ext cx="4498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50" dirty="0">
                <a:solidFill>
                  <a:srgbClr val="5D6570"/>
                </a:solidFill>
              </a:rPr>
              <a:t>50% → ≥80% к 2030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713232" y="4526280"/>
            <a:ext cx="10753344" cy="502920"/>
          </a:xfrm>
          <a:prstGeom prst="roundRect">
            <a:avLst>
              <a:gd name="adj" fmla="val 12727"/>
            </a:avLst>
          </a:prstGeom>
          <a:solidFill>
            <a:srgbClr val="F7F9FB"/>
          </a:solidFill>
          <a:ln w="12700">
            <a:solidFill>
              <a:srgbClr val="E5E8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914400" y="4654296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1700" b="1">
                <a:solidFill>
                  <a:srgbClr val="2D75B8"/>
                </a:solidFill>
              </a:rPr>
              <a:t>Сессии</a:t>
            </a:r>
          </a:p>
        </p:txBody>
      </p:sp>
      <p:sp>
        <p:nvSpPr>
          <p:cNvPr id="33" name="Text 31"/>
          <p:cNvSpPr/>
          <p:nvPr/>
        </p:nvSpPr>
        <p:spPr>
          <a:xfrm>
            <a:off x="2212848" y="4654296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экспертный чек-лист обязательного ядра модели</a:t>
            </a:r>
            <a:endParaRPr lang="en-US" sz="1220" dirty="0"/>
          </a:p>
        </p:txBody>
      </p:sp>
      <p:sp>
        <p:nvSpPr>
          <p:cNvPr id="34" name="Text 32"/>
          <p:cNvSpPr/>
          <p:nvPr/>
        </p:nvSpPr>
        <p:spPr>
          <a:xfrm>
            <a:off x="6629400" y="4654296"/>
            <a:ext cx="4498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50" dirty="0">
                <a:solidFill>
                  <a:srgbClr val="5D6570"/>
                </a:solidFill>
              </a:rPr>
              <a:t>≥85% сессий соответствуют модели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713232" y="5166360"/>
            <a:ext cx="10753344" cy="502920"/>
          </a:xfrm>
          <a:prstGeom prst="roundRect">
            <a:avLst>
              <a:gd name="adj" fmla="val 12727"/>
            </a:avLst>
          </a:prstGeom>
          <a:solidFill>
            <a:srgbClr val="FFFFFF"/>
          </a:solidFill>
          <a:ln w="12700">
            <a:solidFill>
              <a:srgbClr val="E5E8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914400" y="5294376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962B3"/>
                </a:solidFill>
              </a:rPr>
              <a:t>Тиражирование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2212848" y="5294376"/>
            <a:ext cx="41879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реестр способов, географии и подтверждений</a:t>
            </a:r>
            <a:endParaRPr lang="en-US" sz="1220" dirty="0"/>
          </a:p>
        </p:txBody>
      </p:sp>
      <p:sp>
        <p:nvSpPr>
          <p:cNvPr id="38" name="Text 36"/>
          <p:cNvSpPr/>
          <p:nvPr/>
        </p:nvSpPr>
        <p:spPr>
          <a:xfrm>
            <a:off x="6629400" y="5294376"/>
            <a:ext cx="44988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150" dirty="0">
                <a:solidFill>
                  <a:srgbClr val="5D6570"/>
                </a:solidFill>
              </a:rPr>
              <a:t>4 → ≥7 способов • Московская область + другие субъекты РФ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1005840" y="5989320"/>
            <a:ext cx="10149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A66"/>
                </a:solidFill>
              </a:rPr>
              <a:t>Принцип достоверности: вывод подтверждается минимум двумя источниками данных — наблюдением, детским продуктом, обратной связью или экспертной оценкой.</a:t>
            </a:r>
            <a:endParaRPr lang="en-US" sz="120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Ожидаемые результаты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Практика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700">
                <a:solidFill>
                  <a:srgbClr val="19324D"/>
                </a:solidFill>
              </a:rPr>
              <a:t>Доля занятий с интерактивными играми: 30% → не менее 60%.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Семьи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Доля участвующих семей: 50% → не менее 80%.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600" b="1">
                <a:solidFill>
                  <a:srgbClr val="FFFFFF"/>
                </a:solidFill>
              </a:rPr>
              <a:t>Продукты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700">
                <a:solidFill>
                  <a:srgbClr val="19324D"/>
                </a:solidFill>
              </a:rPr>
              <a:t>20 пособий • 7 электронных кейсов • 1 программа; публикации 3 → ≥10; способы тиражирования 4 → ≥7.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SMART-результаты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1919142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30% → ≥60% интерактивных занятий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508504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2662854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581656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50% → ≥80% семей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252216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3406566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3325368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20 авторских интерактивных пособий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3995927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4150278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4069079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7 электронных кейсов • 1 программа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6384" y="4739640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14400" y="4893990"/>
            <a:ext cx="329184" cy="329184"/>
          </a:xfrm>
          <a:prstGeom prst="ellipse">
            <a:avLst/>
          </a:prstGeom>
          <a:solidFill>
            <a:srgbClr val="19324D"/>
          </a:solidFill>
          <a:ln>
            <a:solidFill>
              <a:srgbClr val="19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35024" y="4812792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3 → ≥10 профильных публикаций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6384" y="5483351"/>
            <a:ext cx="3191256" cy="643127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14400" y="5637702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335024" y="5556504"/>
            <a:ext cx="2468880" cy="53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4 → ≥7 способов тиражирования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Мониторинг и оценка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Что оцениваем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Дети: интерес, «раньше — сейчас», самостоятельность; практика: доля интерактивных занятий; семьи: участие.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Как оцениваем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Наблюдение, анализ занятий и продуктов, журнал участия семей, реестры авторских продуктов, публикаций и тиражирования.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Проверка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Старт: 2026–2027 • промежуточный цикл: 2028–2029 • итог: 2030; каждый вывод подтверждается минимум двумя источниками.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Что измеряем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1954840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дети: ≥70% положительной динамики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657246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2847295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730398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семьи: 50% → ≥80% участия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549700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3739749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3622852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практика: 30% → ≥60% интерактивных занятий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4442155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4632204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4515307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качество: ≥85% сессий соответствуют ядру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6384" y="5334609"/>
            <a:ext cx="3191256" cy="791870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14400" y="5524658"/>
            <a:ext cx="329184" cy="329184"/>
          </a:xfrm>
          <a:prstGeom prst="ellipse">
            <a:avLst/>
          </a:prstGeom>
          <a:solidFill>
            <a:srgbClr val="19324D"/>
          </a:solidFill>
          <a:ln>
            <a:solidFill>
              <a:srgbClr val="19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35024" y="5407761"/>
            <a:ext cx="2468880" cy="682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продукты • публикации • тиражирование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123A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планируемый партнёрский контур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D65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организации включаются в проект только после официального оформления взаимодействия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94360" y="1298448"/>
            <a:ext cx="5532120" cy="4956048"/>
          </a:xfrm>
          <a:prstGeom prst="roundRect">
            <a:avLst>
              <a:gd name="adj" fmla="val 2583"/>
            </a:avLst>
          </a:prstGeom>
          <a:solidFill>
            <a:srgbClr val="FFFFFF"/>
          </a:solidFill>
          <a:ln w="12700">
            <a:solidFill>
              <a:srgbClr val="E4E7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68680" y="15727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66"/>
                </a:solidFill>
              </a:rPr>
              <a:t>Планируемый внешний контур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96112" y="2103120"/>
            <a:ext cx="457200" cy="457200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05840" y="2212848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81328" y="213055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5B49"/>
                </a:solidFill>
              </a:rPr>
              <a:t>Федеральный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2743200" y="2093976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Институт воспитания • ИРЗАР • МПГУ — по согласованию</a:t>
            </a:r>
            <a:endParaRPr lang="en-US" sz="1220" dirty="0"/>
          </a:p>
        </p:txBody>
      </p:sp>
      <p:sp>
        <p:nvSpPr>
          <p:cNvPr id="10" name="Shape 7"/>
          <p:cNvSpPr/>
          <p:nvPr/>
        </p:nvSpPr>
        <p:spPr>
          <a:xfrm>
            <a:off x="896112" y="3063240"/>
            <a:ext cx="457200" cy="457200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05840" y="3172968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81328" y="309067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8B7"/>
                </a:solidFill>
              </a:rPr>
              <a:t>Региональный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743200" y="3054096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ГГТУ / МОЦДО — по согласованию</a:t>
            </a:r>
            <a:endParaRPr lang="en-US" sz="1220" dirty="0"/>
          </a:p>
        </p:txBody>
      </p:sp>
      <p:sp>
        <p:nvSpPr>
          <p:cNvPr id="14" name="Shape 10"/>
          <p:cNvSpPr/>
          <p:nvPr/>
        </p:nvSpPr>
        <p:spPr>
          <a:xfrm>
            <a:off x="896112" y="4023360"/>
            <a:ext cx="457200" cy="45720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05840" y="4133088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81328" y="4050792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AA75"/>
                </a:solidFill>
              </a:rPr>
              <a:t>Муниципальный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2743200" y="4014216"/>
            <a:ext cx="3063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24313D"/>
                </a:solidFill>
              </a:rPr>
              <a:t>Музеи и учреждения культуры Королёва • партнёрские ДОО — после письменного согласия</a:t>
            </a:r>
            <a:endParaRPr lang="en-US" sz="1220" dirty="0"/>
          </a:p>
        </p:txBody>
      </p:sp>
      <p:sp>
        <p:nvSpPr>
          <p:cNvPr id="18" name="Text 13"/>
          <p:cNvSpPr/>
          <p:nvPr/>
        </p:nvSpPr>
        <p:spPr>
          <a:xfrm>
            <a:off x="868680" y="52303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A66"/>
                </a:solidFill>
              </a:rPr>
              <a:t>Масштабирование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868680" y="55778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E85B49"/>
                </a:solidFill>
              </a:rPr>
              <a:t>вебинар → мастер-класс → комплект → стажировка → самостоятельная апробация → отзыв</a:t>
            </a:r>
            <a:endParaRPr lang="en-US" sz="1260" dirty="0"/>
          </a:p>
        </p:txBody>
      </p:sp>
      <p:sp>
        <p:nvSpPr>
          <p:cNvPr id="20" name="Shape 15"/>
          <p:cNvSpPr/>
          <p:nvPr/>
        </p:nvSpPr>
        <p:spPr>
          <a:xfrm>
            <a:off x="6419088" y="1298448"/>
            <a:ext cx="5166360" cy="4956048"/>
          </a:xfrm>
          <a:prstGeom prst="roundRect">
            <a:avLst>
              <a:gd name="adj" fmla="val 2583"/>
            </a:avLst>
          </a:prstGeom>
          <a:solidFill>
            <a:srgbClr val="F8FAFC"/>
          </a:solidFill>
          <a:ln w="12700">
            <a:solidFill>
              <a:srgbClr val="E1E7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6"/>
          <p:cNvSpPr/>
          <p:nvPr/>
        </p:nvSpPr>
        <p:spPr>
          <a:xfrm>
            <a:off x="6711696" y="15727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66"/>
                </a:solidFill>
              </a:rPr>
              <a:t>Команда проекта</a:t>
            </a:r>
            <a:endParaRPr lang="en-US" sz="1800" dirty="0"/>
          </a:p>
        </p:txBody>
      </p:sp>
      <p:sp>
        <p:nvSpPr>
          <p:cNvPr id="22" name="Shape 17"/>
          <p:cNvSpPr/>
          <p:nvPr/>
        </p:nvSpPr>
        <p:spPr>
          <a:xfrm>
            <a:off x="6729984" y="2103120"/>
            <a:ext cx="457200" cy="457200"/>
          </a:xfrm>
          <a:prstGeom prst="ellipse">
            <a:avLst/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839712" y="2212848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333488" y="2157984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4313D"/>
                </a:solidFill>
              </a:rPr>
              <a:t>Черных Т. С. — руководитель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333488" y="2450592"/>
            <a:ext cx="3493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D6570"/>
                </a:solidFill>
              </a:rPr>
              <a:t>методология • партнерства • ресурсы • мониторинг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6729984" y="3017520"/>
            <a:ext cx="457200" cy="457200"/>
          </a:xfrm>
          <a:prstGeom prst="ellipse">
            <a:avLst/>
          </a:prstGeom>
          <a:solidFill>
            <a:srgbClr val="7962B3"/>
          </a:solidFill>
          <a:ln w="12700">
            <a:solidFill>
              <a:srgbClr val="7962B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839712" y="3127248"/>
            <a:ext cx="237744" cy="23774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33488" y="3072384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4313D"/>
                </a:solidFill>
              </a:rPr>
              <a:t>Наставничество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7333488" y="33649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D6570"/>
                </a:solidFill>
              </a:rPr>
              <a:t>Якобсон Н. В. → Цветкова П. А. (молодой специалист)</a:t>
            </a:r>
            <a:endParaRPr lang="en-US" sz="1150" dirty="0"/>
          </a:p>
        </p:txBody>
      </p:sp>
      <p:sp>
        <p:nvSpPr>
          <p:cNvPr id="30" name="Shape 23"/>
          <p:cNvSpPr/>
          <p:nvPr/>
        </p:nvSpPr>
        <p:spPr>
          <a:xfrm>
            <a:off x="6729984" y="3950208"/>
            <a:ext cx="457200" cy="457200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839712" y="4059936"/>
            <a:ext cx="237744" cy="23774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333488" y="4005072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4313D"/>
                </a:solidFill>
              </a:rPr>
              <a:t>Проектная команда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7333488" y="4297680"/>
            <a:ext cx="3703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D6570"/>
                </a:solidFill>
              </a:rPr>
              <a:t>дидактика • музеи • семья • игры • аналитика • физическая культура</a:t>
            </a:r>
            <a:endParaRPr lang="en-US" sz="1150" dirty="0"/>
          </a:p>
        </p:txBody>
      </p:sp>
      <p:sp>
        <p:nvSpPr>
          <p:cNvPr id="34" name="Shape 26"/>
          <p:cNvSpPr/>
          <p:nvPr/>
        </p:nvSpPr>
        <p:spPr>
          <a:xfrm>
            <a:off x="6729984" y="5074920"/>
            <a:ext cx="4407408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DEE4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27"/>
          <p:cNvSpPr/>
          <p:nvPr/>
        </p:nvSpPr>
        <p:spPr>
          <a:xfrm>
            <a:off x="6949440" y="5285232"/>
            <a:ext cx="3986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23A66"/>
                </a:solidFill>
              </a:rPr>
              <a:t>Опыт организации: в защиту включаются только достижения, подтверждённые документами.</a:t>
            </a:r>
            <a:endParaRPr lang="en-US" sz="11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Участники проекта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Центр модели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Ребёнок и семья — главные участники проекта.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Команда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Педагоги гимназии разрабатывают и апробируют игровые и методические материалы.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Планируемый внешний контур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Научные, музейные, культурные и региональные организации усиливают экспертизу и тиражирование.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Участники проекта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2008388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ребёнок — действует, исследует, создаёт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880360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3123956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953512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семья — соавтор и источник живой памяти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995928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4239524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4069080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педагог — организатор игровой среды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5111496"/>
            <a:ext cx="3191256" cy="10149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355092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5184648"/>
            <a:ext cx="2468880" cy="90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4313B"/>
                </a:solidFill>
                <a:latin typeface="Arial"/>
              </a:defRPr>
            </a:pPr>
            <a:r>
              <a:t>партнёры — экспертиза, ресурсы, тиражирование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49808"/>
          </a:xfrm>
          <a:prstGeom prst="rect">
            <a:avLst/>
          </a:prstGeom>
          <a:solidFill>
            <a:srgbClr val="0F48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347472" y="164592"/>
            <a:ext cx="438912" cy="4389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2" y="1645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0F487F"/>
                </a:solidFill>
                <a:latin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Механизм тиражирования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950976"/>
            <a:ext cx="3886200" cy="550468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9160" y="1005840"/>
            <a:ext cx="6903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0F487F"/>
                </a:solidFill>
                <a:latin typeface="Arial"/>
              </a:rPr>
              <a:t>Ключевые акценты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1444752"/>
            <a:ext cx="1143000" cy="54864"/>
          </a:xfrm>
          <a:prstGeom prst="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63440" y="169164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28032" y="1901952"/>
            <a:ext cx="1325880" cy="384048"/>
          </a:xfrm>
          <a:prstGeom prst="roundRect">
            <a:avLst/>
          </a:prstGeom>
          <a:solidFill>
            <a:srgbClr val="25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28032" y="190195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Передача опыта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7 способов передачи опыта: методическая мастерская, стажировка, вебинары, мастер-классы, электронный пакет, сопровождение внедрения, итоговая конференция.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324612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28032" y="3456432"/>
            <a:ext cx="1325880" cy="384048"/>
          </a:xfrm>
          <a:prstGeom prst="roundRect">
            <a:avLst/>
          </a:prstGeom>
          <a:solidFill>
            <a:srgbClr val="4F9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28032" y="345643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Практика партнёра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383279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ДОО самостоятельно проводит игровую сессию и содержательные модули.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4800600"/>
            <a:ext cx="7086600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F1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828032" y="5010912"/>
            <a:ext cx="1325880" cy="384048"/>
          </a:xfrm>
          <a:prstGeom prst="roundRect">
            <a:avLst/>
          </a:prstGeom>
          <a:solidFill>
            <a:srgbClr val="D230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28032" y="5010912"/>
            <a:ext cx="1325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37760"/>
            <a:ext cx="5166360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20" b="0">
                <a:solidFill>
                  <a:srgbClr val="18324B"/>
                </a:solidFill>
                <a:latin typeface="Arial"/>
              </a:rPr>
              <a:t>Цель: расширить способы тиражирования с 4 до ≥7 и представить практики в Московской области и других субъектах РФ.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9160" y="6236208"/>
            <a:ext cx="69037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5F6C79"/>
                </a:solidFill>
                <a:latin typeface="Arial"/>
              </a:rPr>
              <a:t>ФИП • «Россия начинается с семьи» • 2026–2030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0392" y="1216152"/>
            <a:ext cx="3063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9324D"/>
                </a:solidFill>
                <a:latin typeface="Arial"/>
              </a:defRPr>
            </a:pPr>
            <a:r>
              <a:t>7 способов тиражирования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6384" y="1764792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4400" y="1893644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35024" y="1837944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1. методическая мастерская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" y="2402259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4400" y="2531111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35024" y="2475411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2. стажировочная программа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6384" y="3039726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14400" y="3168578"/>
            <a:ext cx="329184" cy="329184"/>
          </a:xfrm>
          <a:prstGeom prst="ellipse">
            <a:avLst/>
          </a:prstGeom>
          <a:solidFill>
            <a:srgbClr val="6E9487"/>
          </a:solidFill>
          <a:ln>
            <a:solidFill>
              <a:srgbClr val="6E9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335024" y="3112878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3. серия вебинаров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" y="3677194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3806046"/>
            <a:ext cx="329184" cy="329184"/>
          </a:xfrm>
          <a:prstGeom prst="ellipse">
            <a:avLst/>
          </a:prstGeom>
          <a:solidFill>
            <a:srgbClr val="C59A47"/>
          </a:solidFill>
          <a:ln>
            <a:solidFill>
              <a:srgbClr val="C59A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35024" y="3750346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4. открытые практики / мастер-классы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6384" y="4314661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14400" y="4443513"/>
            <a:ext cx="329184" cy="329184"/>
          </a:xfrm>
          <a:prstGeom prst="ellipse">
            <a:avLst/>
          </a:prstGeom>
          <a:solidFill>
            <a:srgbClr val="19324D"/>
          </a:solidFill>
          <a:ln>
            <a:solidFill>
              <a:srgbClr val="19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35024" y="4387813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5. электронный пакет внедрения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6384" y="4952129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14400" y="5080981"/>
            <a:ext cx="329184" cy="329184"/>
          </a:xfrm>
          <a:prstGeom prst="ellipse">
            <a:avLst/>
          </a:prstGeom>
          <a:solidFill>
            <a:srgbClr val="4F78A8"/>
          </a:solidFill>
          <a:ln>
            <a:solidFill>
              <a:srgbClr val="4F7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335024" y="5025281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6. сопровождение партнёрских ДОО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86384" y="5589596"/>
            <a:ext cx="3191256" cy="536883"/>
          </a:xfrm>
          <a:prstGeom prst="roundRect">
            <a:avLst/>
          </a:prstGeom>
          <a:solidFill>
            <a:srgbClr val="F2F6F9"/>
          </a:solidFill>
          <a:ln w="12700">
            <a:solidFill>
              <a:srgbClr val="DA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914400" y="5718448"/>
            <a:ext cx="329184" cy="329184"/>
          </a:xfrm>
          <a:prstGeom prst="ellipse">
            <a:avLst/>
          </a:prstGeom>
          <a:solidFill>
            <a:srgbClr val="B84242"/>
          </a:solidFill>
          <a:ln>
            <a:solidFill>
              <a:srgbClr val="B84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335024" y="5662748"/>
            <a:ext cx="2468880" cy="42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24313B"/>
                </a:solidFill>
                <a:latin typeface="Arial"/>
              </a:defRPr>
            </a:pPr>
            <a:r>
              <a:t>7. итоговая конференция / семинар доказательств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3A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A66"/>
          </a:solidFill>
          <a:ln w="12700">
            <a:solidFill>
              <a:srgbClr val="123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731520" y="5943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</a:rPr>
              <a:t>Что получит система дошкольного образования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04672" y="1508760"/>
            <a:ext cx="2487168" cy="1901952"/>
          </a:xfrm>
          <a:prstGeom prst="roundRect">
            <a:avLst>
              <a:gd name="adj" fmla="val 673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700784" y="1755648"/>
            <a:ext cx="658368" cy="658368"/>
          </a:xfrm>
          <a:prstGeom prst="ellipse">
            <a:avLst/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10512" y="1865376"/>
            <a:ext cx="438912" cy="4389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87552" y="257860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Игровое поле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87552" y="2926080"/>
            <a:ext cx="2121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60" dirty="0">
                <a:solidFill>
                  <a:srgbClr val="DDE8F2"/>
                </a:solidFill>
              </a:rPr>
              <a:t>41 шаг • 3 возрастных уровня</a:t>
            </a:r>
            <a:endParaRPr lang="en-US" sz="1160" dirty="0"/>
          </a:p>
        </p:txBody>
      </p:sp>
      <p:sp>
        <p:nvSpPr>
          <p:cNvPr id="9" name="Shape 6"/>
          <p:cNvSpPr/>
          <p:nvPr/>
        </p:nvSpPr>
        <p:spPr>
          <a:xfrm>
            <a:off x="3621024" y="1508760"/>
            <a:ext cx="2487168" cy="1901952"/>
          </a:xfrm>
          <a:prstGeom prst="roundRect">
            <a:avLst>
              <a:gd name="adj" fmla="val 673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517136" y="1755648"/>
            <a:ext cx="658368" cy="658368"/>
          </a:xfrm>
          <a:prstGeom prst="ellipse">
            <a:avLst/>
          </a:prstGeom>
          <a:solidFill>
            <a:srgbClr val="E6B343"/>
          </a:solidFill>
          <a:ln w="12700">
            <a:solidFill>
              <a:srgbClr val="E6B343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26864" y="1865376"/>
            <a:ext cx="438912" cy="4389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03904" y="257860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Методический пакет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3803904" y="2926080"/>
            <a:ext cx="2121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60" dirty="0">
                <a:solidFill>
                  <a:srgbClr val="DDE8F2"/>
                </a:solidFill>
              </a:rPr>
              <a:t>20 интерактивных пособий • 7 электронных кейсов • 1 программа</a:t>
            </a:r>
            <a:endParaRPr lang="en-US" sz="1160" dirty="0"/>
          </a:p>
        </p:txBody>
      </p:sp>
      <p:sp>
        <p:nvSpPr>
          <p:cNvPr id="14" name="Shape 10"/>
          <p:cNvSpPr/>
          <p:nvPr/>
        </p:nvSpPr>
        <p:spPr>
          <a:xfrm>
            <a:off x="6437376" y="1508760"/>
            <a:ext cx="2487168" cy="1901952"/>
          </a:xfrm>
          <a:prstGeom prst="roundRect">
            <a:avLst>
              <a:gd name="adj" fmla="val 673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7333488" y="1755648"/>
            <a:ext cx="658368" cy="658368"/>
          </a:xfrm>
          <a:prstGeom prst="ellipse">
            <a:avLst/>
          </a:prstGeom>
          <a:solidFill>
            <a:srgbClr val="6BAA75"/>
          </a:solidFill>
          <a:ln w="12700">
            <a:solidFill>
              <a:srgbClr val="6BAA7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43216" y="1865376"/>
            <a:ext cx="438912" cy="4389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620256" y="257860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Мониторинг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6620256" y="2926080"/>
            <a:ext cx="2121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60" dirty="0">
                <a:solidFill>
                  <a:srgbClr val="DDE8F2"/>
                </a:solidFill>
              </a:rPr>
              <a:t>SMART-KPI без тестирования и ранжирования детей</a:t>
            </a:r>
            <a:endParaRPr lang="en-US" sz="1160" dirty="0"/>
          </a:p>
        </p:txBody>
      </p:sp>
      <p:sp>
        <p:nvSpPr>
          <p:cNvPr id="19" name="Shape 14"/>
          <p:cNvSpPr/>
          <p:nvPr/>
        </p:nvSpPr>
        <p:spPr>
          <a:xfrm>
            <a:off x="9253728" y="1508760"/>
            <a:ext cx="2487168" cy="1901952"/>
          </a:xfrm>
          <a:prstGeom prst="roundRect">
            <a:avLst>
              <a:gd name="adj" fmla="val 673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10149840" y="1755648"/>
            <a:ext cx="658368" cy="658368"/>
          </a:xfrm>
          <a:prstGeom prst="ellipse">
            <a:avLst/>
          </a:prstGeom>
          <a:solidFill>
            <a:srgbClr val="2E78B7"/>
          </a:solidFill>
          <a:ln w="12700">
            <a:solidFill>
              <a:srgbClr val="2E78B7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59568" y="1865376"/>
            <a:ext cx="438912" cy="43891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436608" y="257860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Модель передачи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9436608" y="2926080"/>
            <a:ext cx="21214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60" dirty="0">
                <a:solidFill>
                  <a:srgbClr val="DDE8F2"/>
                </a:solidFill>
              </a:rPr>
              <a:t>7 способов тиражирования • внешнее внедрение • подтверждения</a:t>
            </a:r>
            <a:endParaRPr lang="en-US" sz="1160" dirty="0"/>
          </a:p>
        </p:txBody>
      </p:sp>
      <p:sp>
        <p:nvSpPr>
          <p:cNvPr id="24" name="Text 18"/>
          <p:cNvSpPr/>
          <p:nvPr/>
        </p:nvSpPr>
        <p:spPr>
          <a:xfrm>
            <a:off x="1280160" y="4069080"/>
            <a:ext cx="9646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</a:rPr>
              <a:t>Россия начинается с семьи</a:t>
            </a:r>
            <a:endParaRPr lang="en-US" sz="3200" dirty="0"/>
          </a:p>
        </p:txBody>
      </p:sp>
      <p:sp>
        <p:nvSpPr>
          <p:cNvPr id="25" name="Text 19"/>
          <p:cNvSpPr/>
          <p:nvPr/>
        </p:nvSpPr>
        <p:spPr>
          <a:xfrm>
            <a:off x="1417320" y="4736592"/>
            <a:ext cx="9326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DCE8F3"/>
                </a:solidFill>
              </a:rPr>
              <a:t>История становится живой, когда ребенок открывает ее через свою семью, свой город и собственное действие.</a:t>
            </a:r>
            <a:endParaRPr lang="en-US" sz="1800" dirty="0"/>
          </a:p>
        </p:txBody>
      </p:sp>
      <p:sp>
        <p:nvSpPr>
          <p:cNvPr id="26" name="Shape 20"/>
          <p:cNvSpPr/>
          <p:nvPr/>
        </p:nvSpPr>
        <p:spPr>
          <a:xfrm>
            <a:off x="4251960" y="5577840"/>
            <a:ext cx="3675888" cy="530352"/>
          </a:xfrm>
          <a:prstGeom prst="roundRect">
            <a:avLst>
              <a:gd name="adj" fmla="val 17241"/>
            </a:avLst>
          </a:prstGeom>
          <a:solidFill>
            <a:srgbClr val="E85B49"/>
          </a:solidFill>
          <a:ln w="12700">
            <a:solidFill>
              <a:srgbClr val="E85B4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1"/>
          <p:cNvSpPr/>
          <p:nvPr/>
        </p:nvSpPr>
        <p:spPr>
          <a:xfrm>
            <a:off x="4416552" y="5742432"/>
            <a:ext cx="33467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Готовы к апробации • готовы к тиражированию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2880360" y="6327648"/>
            <a:ext cx="6400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9CDE0"/>
                </a:solidFill>
              </a:rPr>
              <a:t>Черных Татьяна Сергеевна • МБОУ «Гимназия №11»</a:t>
            </a:r>
            <a:endParaRPr lang="en-US" sz="10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880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2095</Words>
  <Application>Microsoft Office PowerPoint</Application>
  <PresentationFormat>Широкоэкранный</PresentationFormat>
  <Paragraphs>357</Paragraphs>
  <Slides>22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МБОУ «Гимназия №11 с изучением иностранных языков»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Конкурсная презентация «Россия начинается с семьи» — ФИП 2027</dc:title>
  <dc:subject>Экспертная чистовая редакция</dc:subject>
  <dc:creator>МБОУ «Гимназия № 11»</dc:creator>
  <dc:description>Планируемые партнерства обозначены как планируемые до официального документального подтверждения.</dc:description>
  <cp:lastModifiedBy>Татьяна Черных</cp:lastModifiedBy>
  <cp:revision>1</cp:revision>
  <dcterms:created xsi:type="dcterms:W3CDTF">2026-09-11T12:11:10Z</dcterms:created>
  <dcterms:modified xsi:type="dcterms:W3CDTF">2026-09-14T14:07:15Z</dcterms:modified>
</cp:coreProperties>
</file>